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92" r:id="rId3"/>
    <p:sldId id="302" r:id="rId4"/>
    <p:sldId id="308" r:id="rId5"/>
    <p:sldId id="305" r:id="rId6"/>
    <p:sldId id="306" r:id="rId7"/>
    <p:sldId id="309" r:id="rId8"/>
    <p:sldId id="312" r:id="rId9"/>
    <p:sldId id="313" r:id="rId10"/>
    <p:sldId id="314" r:id="rId11"/>
    <p:sldId id="316" r:id="rId12"/>
    <p:sldId id="315" r:id="rId13"/>
    <p:sldId id="310" r:id="rId14"/>
    <p:sldId id="288" r:id="rId15"/>
    <p:sldId id="319" r:id="rId16"/>
    <p:sldId id="318" r:id="rId17"/>
    <p:sldId id="31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B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>
      <p:cViewPr varScale="1">
        <p:scale>
          <a:sx n="54" d="100"/>
          <a:sy n="54" d="100"/>
        </p:scale>
        <p:origin x="112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За стажем роботи педагоги</a:t>
            </a:r>
          </a:p>
        </c:rich>
      </c:tx>
      <c:layout>
        <c:manualLayout>
          <c:xMode val="edge"/>
          <c:yMode val="edge"/>
          <c:x val="0.27378641732283471"/>
          <c:y val="1.1159243280290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8F-484A-8359-5966AE4DAD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24-4041-92A9-F04E87FEF9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8F-484A-8359-5966AE4DAD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8F-484A-8359-5966AE4DAD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1">
                  <c:v>До 10 років</c:v>
                </c:pt>
                <c:pt idx="2">
                  <c:v>До 20 років </c:v>
                </c:pt>
                <c:pt idx="3">
                  <c:v>Більше 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27</c:v>
                </c:pt>
                <c:pt idx="2">
                  <c:v>38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4-4041-92A9-F04E87FEF96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І– ше півріччя</a:t>
            </a:r>
          </a:p>
        </c:rich>
      </c:tx>
      <c:layout>
        <c:manualLayout>
          <c:xMode val="edge"/>
          <c:yMode val="edge"/>
          <c:x val="0.32674384761310776"/>
          <c:y val="0.13359324402631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8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353637399098865E-2"/>
          <c:y val="9.7837957667654504E-2"/>
          <c:w val="0.95356694178913415"/>
          <c:h val="0.900014888874215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5D85-4868-98FD-13314C9E138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5D85-4868-98FD-13314C9E138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5D85-4868-98FD-13314C9E13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високий</c:v>
                </c:pt>
                <c:pt idx="1">
                  <c:v>достатній</c:v>
                </c:pt>
                <c:pt idx="2">
                  <c:v>низький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0.79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85-4868-98FD-13314C9E138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І І – ге півріччя</a:t>
            </a:r>
          </a:p>
        </c:rich>
      </c:tx>
      <c:layout>
        <c:manualLayout>
          <c:xMode val="edge"/>
          <c:yMode val="edge"/>
          <c:x val="0.25743690431071997"/>
          <c:y val="0.127099717532773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5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485774981489492E-2"/>
          <c:y val="7.7686915067400303E-2"/>
          <c:w val="0.95356694178913415"/>
          <c:h val="0.900014888874215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0857-4881-A6D4-C342E88B4E0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0857-4881-A6D4-C342E88B4E0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0857-4881-A6D4-C342E88B4E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високий</c:v>
                </c:pt>
                <c:pt idx="1">
                  <c:v>достатній</c:v>
                </c:pt>
                <c:pt idx="2">
                  <c:v>низький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0.22</c:v>
                </c:pt>
                <c:pt idx="1">
                  <c:v>0.74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57-4881-A6D4-C342E88B4E0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62776839628882E-2"/>
          <c:y val="8.9488004042480418E-2"/>
          <c:w val="0.74879227053141029"/>
          <c:h val="0.7931034482758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група №4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1255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102569834333817E-2"/>
                  <c:y val="-2.11607178152730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09-49F7-B900-79A5857DA049}"/>
                </c:ext>
              </c:extLst>
            </c:dLbl>
            <c:dLbl>
              <c:idx val="1"/>
              <c:layout>
                <c:manualLayout>
                  <c:x val="9.6217820645833271E-3"/>
                  <c:y val="5.13581496714625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09-49F7-B900-79A5857DA049}"/>
                </c:ext>
              </c:extLst>
            </c:dLbl>
            <c:dLbl>
              <c:idx val="2"/>
              <c:layout>
                <c:manualLayout>
                  <c:x val="2.162910281376159E-2"/>
                  <c:y val="-8.27070375589493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09-49F7-B900-79A5857DA049}"/>
                </c:ext>
              </c:extLst>
            </c:dLbl>
            <c:spPr>
              <a:noFill/>
              <a:ln w="2511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2"/>
                <c:pt idx="0">
                  <c:v>І-півріччя</c:v>
                </c:pt>
                <c:pt idx="1">
                  <c:v>ІІ-півріччя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0.74</c:v>
                </c:pt>
                <c:pt idx="1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09-49F7-B900-79A5857DA04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група №5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255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548995743154374E-2"/>
                  <c:y val="9.450286256425945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509-49F7-B900-79A5857DA049}"/>
                </c:ext>
              </c:extLst>
            </c:dLbl>
            <c:dLbl>
              <c:idx val="1"/>
              <c:layout>
                <c:manualLayout>
                  <c:x val="1.6285813964153507E-2"/>
                  <c:y val="-1.25182401460243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509-49F7-B900-79A5857DA049}"/>
                </c:ext>
              </c:extLst>
            </c:dLbl>
            <c:dLbl>
              <c:idx val="2"/>
              <c:layout>
                <c:manualLayout>
                  <c:x val="4.8119641936253912E-2"/>
                  <c:y val="-9.65579888414915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09-49F7-B900-79A5857DA049}"/>
                </c:ext>
              </c:extLst>
            </c:dLbl>
            <c:spPr>
              <a:noFill/>
              <a:ln w="2511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2"/>
                <c:pt idx="0">
                  <c:v>І-півріччя</c:v>
                </c:pt>
                <c:pt idx="1">
                  <c:v>ІІ-півріччя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0.72</c:v>
                </c:pt>
                <c:pt idx="1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509-49F7-B900-79A5857DA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axId val="37522048"/>
        <c:axId val="34587008"/>
      </c:barChart>
      <c:catAx>
        <c:axId val="3752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417">
            <a:noFill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34587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587008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37522048"/>
        <c:crosses val="autoZero"/>
        <c:crossBetween val="between"/>
      </c:valAx>
      <c:spPr>
        <a:noFill/>
        <a:ln w="25119">
          <a:noFill/>
        </a:ln>
      </c:spPr>
    </c:plotArea>
    <c:legend>
      <c:legendPos val="r"/>
      <c:layout>
        <c:manualLayout>
          <c:xMode val="edge"/>
          <c:yMode val="edge"/>
          <c:x val="0.55358705692273447"/>
          <c:y val="0.2937265069497319"/>
          <c:w val="0.25902121603785611"/>
          <c:h val="0.40133155214404431"/>
        </c:manualLayout>
      </c:layout>
      <c:overlay val="0"/>
      <c:spPr>
        <a:noFill/>
        <a:ln w="3139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5EF93-52B7-4319-9503-24B45BB83B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DE0CB-C264-4A2F-9041-8F3033D839B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6486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D583A-8C61-43C1-A517-A68CC104E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5F5F8-B931-48EF-8DDD-E03F5ABEAC5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93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D583A-8C61-43C1-A517-A68CC104E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5F5F8-B931-48EF-8DDD-E03F5ABEAC5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079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D583A-8C61-43C1-A517-A68CC104E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5F5F8-B931-48EF-8DDD-E03F5ABEAC5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69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D583A-8C61-43C1-A517-A68CC104E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5F5F8-B931-48EF-8DDD-E03F5ABEAC5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230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D583A-8C61-43C1-A517-A68CC104E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5F5F8-B931-48EF-8DDD-E03F5ABEAC5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19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74B7B-AA39-4CFB-BE2F-BDAC30B026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86209-2D96-4DE2-9E25-3501E1567A6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38740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335ED-53F3-40BF-B565-716B021D8E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493AA-1471-4DB8-A923-E3DD95B614F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4665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BF79-BCBB-4C2C-9879-5A0E270FEB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828DA4-34D6-466C-B2D6-1EC60285EE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491534"/>
      </p:ext>
    </p:extLst>
  </p:cSld>
  <p:clrMapOvr>
    <a:masterClrMapping/>
  </p:clrMapOvr>
  <p:transition spd="slow" advClick="0" advTm="15000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730D-9803-429C-8D4B-3F5B2601F8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6C26F-C565-4FEC-9A41-23FA9E1D61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203321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F82EA-392F-40AD-AAAA-D103DD8723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5898F-5D43-4A91-8A06-05D0ED04A2A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00564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9DC38D-8577-420D-AA7D-7154CA3C6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2665E-5834-4237-9B71-0128177305C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1640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8C215-E03B-47F8-A1C2-38BD64690F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11BC8-6A5C-4872-A33A-5E120C95C52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1891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52992-88BD-478A-AA61-0B59DFC05A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A32EA-81F5-46C8-B7F2-C6ED3E9D83C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48969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0A870-23CF-42B2-974E-B78BB2C31C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9C272-0B4F-411C-B8C8-81B2B683BB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64973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C81515-3B31-47E1-A545-24A3961831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6D763-1F73-4BBE-B8A9-3218479876C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74375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08083A-CF73-4A58-84FA-74DB44A8B8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9CA17-5328-4AB7-9AA2-E266CD7071D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96041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0F9D7-61A6-4FB8-979D-C52C6FF1F9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09CD6-146D-4EB5-8935-4103AFE722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332820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DD583A-8C61-43C1-A517-A68CC104E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5F5F8-B931-48EF-8DDD-E03F5ABEAC5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18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688" r:id="rId18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дошкільної освіти №7</a:t>
            </a:r>
            <a:r>
              <a:rPr lang="uk-UA" sz="2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“ЗОЛОТИЙ КЛЮЧИК</a:t>
            </a:r>
            <a:r>
              <a:rPr lang="uk-UA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uk-UA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м.Старокостянтинів</a:t>
            </a:r>
            <a:endParaRPr lang="uk-UA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t="5374" r="4686" b="10705"/>
          <a:stretch/>
        </p:blipFill>
        <p:spPr>
          <a:xfrm>
            <a:off x="251520" y="2459403"/>
            <a:ext cx="5029200" cy="3581400"/>
          </a:xfrm>
        </p:spPr>
      </p:pic>
      <p:pic>
        <p:nvPicPr>
          <p:cNvPr id="1026" name="Picture 2" descr="E:\Відкриття 12.10.2021\IMG_20211029_1215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8" b="25738"/>
          <a:stretch/>
        </p:blipFill>
        <p:spPr bwMode="auto">
          <a:xfrm>
            <a:off x="5280720" y="1751030"/>
            <a:ext cx="3684922" cy="4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43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05133"/>
              </p:ext>
            </p:extLst>
          </p:nvPr>
        </p:nvGraphicFramePr>
        <p:xfrm>
          <a:off x="251520" y="1417638"/>
          <a:ext cx="8686800" cy="2772248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6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812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Всього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дітей</a:t>
                      </a:r>
                      <a:endParaRPr lang="uk-U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Основна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фізкультурна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група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ІІ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Основна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фізкультурна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група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ІІ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підготовча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фізкультурна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група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Спеціальна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14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фізкультурна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група</a:t>
                      </a:r>
                      <a:endParaRPr lang="uk-U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3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uk-UA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uk-U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uk-U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5341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психологічної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школі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6008287"/>
              </p:ext>
            </p:extLst>
          </p:nvPr>
        </p:nvGraphicFramePr>
        <p:xfrm>
          <a:off x="457200" y="1719263"/>
          <a:ext cx="4038600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0449792"/>
              </p:ext>
            </p:extLst>
          </p:nvPr>
        </p:nvGraphicFramePr>
        <p:xfrm>
          <a:off x="4648200" y="1719263"/>
          <a:ext cx="4038600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40478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4" cy="13208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 готовності до шкільного навчання</a:t>
            </a:r>
            <a:endParaRPr lang="uk-UA" dirty="0"/>
          </a:p>
        </p:txBody>
      </p:sp>
      <p:graphicFrame>
        <p:nvGraphicFramePr>
          <p:cNvPr id="3" name="Объект 4"/>
          <p:cNvGraphicFramePr/>
          <p:nvPr>
            <p:extLst>
              <p:ext uri="{D42A27DB-BD31-4B8C-83A1-F6EECF244321}">
                <p14:modId xmlns:p14="http://schemas.microsoft.com/office/powerpoint/2010/main" val="2660308098"/>
              </p:ext>
            </p:extLst>
          </p:nvPr>
        </p:nvGraphicFramePr>
        <p:xfrm>
          <a:off x="395536" y="1594619"/>
          <a:ext cx="8329642" cy="465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4967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821"/>
            <a:ext cx="6347714" cy="13208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Матеріально-технічне забезпечення </a:t>
            </a:r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</a:t>
            </a:r>
            <a:r>
              <a:rPr lang="uk-UA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відбувалося за рахунок бюджетних коштів та благодійних внесків фізичних осіб.</a:t>
            </a:r>
            <a:br>
              <a:rPr lang="uk-UA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 по травень кошти, отримані від благодійних внесків працівників,  батьків та зі </a:t>
            </a:r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спец-рахунку</a:t>
            </a:r>
            <a:r>
              <a:rPr lang="uk-UA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витрачені на проведення ремонтних робіт та поповнення матеріально-технічної </a:t>
            </a:r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бази.</a:t>
            </a:r>
            <a:b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</a:t>
            </a:r>
            <a:r>
              <a:rPr lang="uk-UA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 роботи: завершено облаштування найпростішого укриття в підвальному приміщенні ЗДО (виготовлено проектну документацію, облаштовано 2 туалетні кімнати, проведено усі комунікації, витяжки повністю облаштовано), заміна каналізаційних труб, унітазів група № 8; капітальний ремонт спальні групи №1; придбано кухонні стінки в групи №6,7. Проведено щорічне випробування заземлення та опору ізоляції електромережі, пофарбовано все ігрове та спортивне обладнання на території ЗДО</a:t>
            </a:r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Проведено </a:t>
            </a:r>
            <a:r>
              <a:rPr lang="uk-UA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повірку манометрів, терезів, </a:t>
            </a:r>
            <a:r>
              <a:rPr lang="uk-UA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</a:t>
            </a:r>
            <a:r>
              <a:rPr lang="uk-UA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рік технічний стан будівлі покращився на 20%.</a:t>
            </a:r>
            <a:r>
              <a:rPr lang="uk-UA" sz="1800" dirty="0">
                <a:solidFill>
                  <a:srgbClr val="7030A0"/>
                </a:solidFill>
              </a:rPr>
              <a:t/>
            </a:r>
            <a:br>
              <a:rPr lang="uk-UA" sz="1800" dirty="0">
                <a:solidFill>
                  <a:srgbClr val="7030A0"/>
                </a:solidFill>
              </a:rPr>
            </a:br>
            <a:r>
              <a:rPr lang="uk-UA" dirty="0">
                <a:solidFill>
                  <a:srgbClr val="7030A0"/>
                </a:solidFill>
              </a:rPr>
              <a:t/>
            </a:r>
            <a:br>
              <a:rPr lang="uk-UA" dirty="0">
                <a:solidFill>
                  <a:srgbClr val="7030A0"/>
                </a:solidFill>
              </a:rPr>
            </a:br>
            <a:endParaRPr lang="uk-UA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570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75739" y="260648"/>
            <a:ext cx="5447881" cy="757292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Облаштування укриття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757"/>
            <a:ext cx="4176464" cy="48125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08757"/>
            <a:ext cx="4502124" cy="481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960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38436"/>
            <a:ext cx="4320480" cy="5013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432048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631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" y="671962"/>
            <a:ext cx="4324524" cy="5349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70546"/>
            <a:ext cx="4499992" cy="535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099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26601" y="1628800"/>
            <a:ext cx="6311977" cy="2125444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Дякую за увагу!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241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06640" cy="2891408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2023-2024 </a:t>
            </a:r>
            <a:r>
              <a:rPr lang="uk-UA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функціонувало 8 груп.</a:t>
            </a:r>
            <a:b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Виховувалося 170 дітей віком від 2 до 6 років</a:t>
            </a:r>
            <a:b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 віку - 2</a:t>
            </a:r>
            <a:b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 віку – 6 з них </a:t>
            </a:r>
            <a:b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спеціальні</a:t>
            </a:r>
            <a:b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для дітей з ООП</a:t>
            </a:r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штатним розписом у ДНЗ працює 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працівників. Педагогічний склад 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 </a:t>
            </a:r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особа, з них:</a:t>
            </a:r>
            <a:b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завідувач</a:t>
            </a:r>
            <a:b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вихователь-методист</a:t>
            </a:r>
            <a:b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практичний психолог</a:t>
            </a:r>
            <a:b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логопед</a:t>
            </a:r>
            <a:b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музичний керівник</a:t>
            </a:r>
            <a:b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інструктор з фізичної культури</a:t>
            </a:r>
            <a:b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вихователів </a:t>
            </a:r>
            <a:b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асистента вихователя</a:t>
            </a:r>
            <a:endParaRPr lang="uk-UA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268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" y="609600"/>
            <a:ext cx="7541917" cy="512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246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5832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60806453"/>
              </p:ext>
            </p:extLst>
          </p:nvPr>
        </p:nvGraphicFramePr>
        <p:xfrm>
          <a:off x="323528" y="908720"/>
          <a:ext cx="7296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12215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347714" cy="1320800"/>
          </a:xfrm>
        </p:spPr>
        <p:txBody>
          <a:bodyPr>
            <a:noAutofit/>
          </a:bodyPr>
          <a:lstStyle/>
          <a:p>
            <a:pPr lvl="0"/>
            <a:r>
              <a:rPr lang="uk-UA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Пріорітетні</a:t>
            </a: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напрямки діяльності 2023-2024 </a:t>
            </a:r>
            <a:r>
              <a:rPr lang="uk-UA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Продовжувати формувати соціально – громадянські компетентності, національну ідентичність у дітей дошкільного віку</a:t>
            </a:r>
            <a:r>
              <a:rPr lang="uk-UA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безпечний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для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стану. </a:t>
            </a:r>
            <a:r>
              <a:rPr lang="uk-UA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якісне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Базового компоненту через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Впевнений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старт». </a:t>
            </a:r>
            <a:r>
              <a:rPr lang="uk-UA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345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43800" cy="4806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річного</a:t>
            </a:r>
            <a:r>
              <a:rPr lang="ru-RU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плану </a:t>
            </a:r>
            <a:r>
              <a:rPr lang="ru-RU" sz="28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 №7 у 2023-2024 н.р.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819779"/>
              </p:ext>
            </p:extLst>
          </p:nvPr>
        </p:nvGraphicFramePr>
        <p:xfrm>
          <a:off x="251520" y="1124744"/>
          <a:ext cx="8472516" cy="539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2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3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з\п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Розділ річного плану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запланованих заходів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Виконано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Виконано частково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виконано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Методична робота з кадрами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92,3%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7,7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Робота методичного кабінету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Вивчення стану освітнього процесу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Організаційно-педагогічна робота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3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Адміністративно-господарська робота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6077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78063" y="0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ФІЗКУЛЬТУРНО- ОЗДОРОВЧА РОБОТА</a:t>
            </a:r>
            <a:endParaRPr lang="ru-RU" sz="3200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94" y="980728"/>
            <a:ext cx="4357042" cy="280831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94" y="3861048"/>
            <a:ext cx="4357042" cy="2706613"/>
          </a:xfrm>
        </p:spPr>
      </p:pic>
    </p:spTree>
    <p:extLst>
      <p:ext uri="{BB962C8B-B14F-4D97-AF65-F5344CB8AC3E}">
        <p14:creationId xmlns:p14="http://schemas.microsoft.com/office/powerpoint/2010/main" val="767254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1440</TotalTime>
  <Words>207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Cyr</vt:lpstr>
      <vt:lpstr>Calibri</vt:lpstr>
      <vt:lpstr>Times New Roman</vt:lpstr>
      <vt:lpstr>Trebuchet MS</vt:lpstr>
      <vt:lpstr>Wingdings 3</vt:lpstr>
      <vt:lpstr>Аспект</vt:lpstr>
      <vt:lpstr>     Заклад дошкільної освіти №7         “ЗОЛОТИЙ КЛЮЧИК”        м.Старокостянтинів</vt:lpstr>
      <vt:lpstr>У 2023-2024 н.р. функціонувало 8 груп. Виховувалося 170 дітей віком від 2 до 6 років раннього віку - 2 дошкільного віку – 6 з них  - 2 спеціальні - 3 для дітей з ООП  </vt:lpstr>
      <vt:lpstr>За штатним розписом у ДНЗ працює 48 працівників. Педагогічний склад -23 особа, з них: 1 завідувач 1 вихователь-методист 1 практичний психолог вчитель логопед  музичний керівник інструктор з фізичної культури 12 вихователів  3 асистента вихователя</vt:lpstr>
      <vt:lpstr> </vt:lpstr>
      <vt:lpstr> </vt:lpstr>
      <vt:lpstr> </vt:lpstr>
      <vt:lpstr>Пріорітетні напрямки діяльності 2023-2024 н.р.  -Продовжувати формувати соціально – громадянські компетентності, національну ідентичність у дітей дошкільного віку. -Створити максимально безпечний освітній простір   для вихованців закладу дошкільної освіти в умовах воєнного  стану.  -Організувати освітній процес на якісне виконання Базового компоненту через впровадження освітньої програми для дітей дошкільного віку «Впевнений старт».  </vt:lpstr>
      <vt:lpstr>Аналіз виконання річного плану роботи ЗДО №7 у 2023-2024 н.р. </vt:lpstr>
      <vt:lpstr>ФІЗКУЛЬТУРНО- ОЗДОРОВЧА РОБОТА</vt:lpstr>
      <vt:lpstr>Презентация PowerPoint</vt:lpstr>
      <vt:lpstr>Рівень психологічної готовності дітей до навчання у школі</vt:lpstr>
      <vt:lpstr>Результати готовності до шкільного навчання</vt:lpstr>
      <vt:lpstr> Матеріально-технічне забезпечення закладу відбувалося за рахунок бюджетних коштів та благодійних внесків фізичних осіб. З вересня по травень кошти, отримані від благодійних внесків працівників,  батьків та зі спец-рахунку, витрачені на проведення ремонтних робіт та поповнення матеріально-технічної бази.  Проведено наступні роботи: завершено облаштування найпростішого укриття в підвальному приміщенні ЗДО (виготовлено проектну документацію, облаштовано 2 туалетні кімнати, проведено усі комунікації, витяжки повністю облаштовано), заміна каналізаційних труб, унітазів група № 8; капітальний ремонт спальні групи №1; придбано кухонні стінки в групи №6,7. Проведено щорічне випробування заземлення та опору ізоляції електромережі, пофарбовано все ігрове та спортивне обладнання на території ЗДО, Проведено повірку манометрів, терезів, гир. За рік технічний стан будівлі покращився на 20%.  </vt:lpstr>
      <vt:lpstr>Облаштування укриття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навчальний заклад №7         “ЗОЛОТИЙ КЛЮЧИК”         м.Старокостянтинів</dc:title>
  <dc:creator>Профессионал</dc:creator>
  <cp:lastModifiedBy>sadok7@i.ua</cp:lastModifiedBy>
  <cp:revision>117</cp:revision>
  <dcterms:created xsi:type="dcterms:W3CDTF">2021-11-01T10:35:39Z</dcterms:created>
  <dcterms:modified xsi:type="dcterms:W3CDTF">2025-10-28T13:14:58Z</dcterms:modified>
</cp:coreProperties>
</file>