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92" r:id="rId3"/>
    <p:sldId id="302" r:id="rId4"/>
    <p:sldId id="308" r:id="rId5"/>
    <p:sldId id="305" r:id="rId6"/>
    <p:sldId id="306" r:id="rId7"/>
    <p:sldId id="313" r:id="rId8"/>
    <p:sldId id="314" r:id="rId9"/>
    <p:sldId id="315" r:id="rId10"/>
    <p:sldId id="316" r:id="rId11"/>
    <p:sldId id="317" r:id="rId12"/>
    <p:sldId id="318" r:id="rId13"/>
    <p:sldId id="296" r:id="rId14"/>
    <p:sldId id="298" r:id="rId15"/>
    <p:sldId id="301" r:id="rId16"/>
    <p:sldId id="293" r:id="rId17"/>
    <p:sldId id="295" r:id="rId18"/>
    <p:sldId id="297" r:id="rId19"/>
    <p:sldId id="294" r:id="rId20"/>
    <p:sldId id="304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4" d="100"/>
          <a:sy n="54" d="100"/>
        </p:scale>
        <p:origin x="5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2776839628882E-2"/>
          <c:y val="8.9488004042480418E-2"/>
          <c:w val="0.74879227053141029"/>
          <c:h val="0.7931034482758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група №1</c:v>
                </c:pt>
              </c:strCache>
            </c:strRef>
          </c:tx>
          <c:spPr>
            <a:solidFill>
              <a:srgbClr val="00FF00"/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4791929833238858E-3"/>
                  <c:y val="-1.02467081800072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B0-4B41-A6F2-61EA6A3615A0}"/>
                </c:ext>
              </c:extLst>
            </c:dLbl>
            <c:dLbl>
              <c:idx val="1"/>
              <c:layout>
                <c:manualLayout>
                  <c:x val="2.6393211136805161E-2"/>
                  <c:y val="4.42361138563235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B0-4B41-A6F2-61EA6A3615A0}"/>
                </c:ext>
              </c:extLst>
            </c:dLbl>
            <c:dLbl>
              <c:idx val="2"/>
              <c:layout>
                <c:manualLayout>
                  <c:x val="2.162910281376159E-2"/>
                  <c:y val="-8.2707037558949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B0-4B41-A6F2-61EA6A3615A0}"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0.74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B0-4B41-A6F2-61EA6A3615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група №2</c:v>
                </c:pt>
              </c:strCache>
            </c:strRef>
          </c:tx>
          <c:spPr>
            <a:solidFill>
              <a:srgbClr val="FF9900"/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221723334568254E-2"/>
                  <c:y val="-2.32917426493715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B0-4B41-A6F2-61EA6A3615A0}"/>
                </c:ext>
              </c:extLst>
            </c:dLbl>
            <c:dLbl>
              <c:idx val="1"/>
              <c:layout>
                <c:manualLayout>
                  <c:x val="1.6285813964153507E-2"/>
                  <c:y val="3.8527743068744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B0-4B41-A6F2-61EA6A3615A0}"/>
                </c:ext>
              </c:extLst>
            </c:dLbl>
            <c:dLbl>
              <c:idx val="2"/>
              <c:layout>
                <c:manualLayout>
                  <c:x val="4.8119641936253912E-2"/>
                  <c:y val="-9.6557988841491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B0-4B41-A6F2-61EA6A3615A0}"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0.72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B0-4B41-A6F2-61EA6A361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7522048"/>
        <c:axId val="34587008"/>
      </c:barChart>
      <c:catAx>
        <c:axId val="375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417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458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8700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37522048"/>
        <c:crosses val="autoZero"/>
        <c:crossBetween val="between"/>
      </c:valAx>
      <c:spPr>
        <a:noFill/>
        <a:ln w="25119">
          <a:noFill/>
        </a:ln>
      </c:spPr>
    </c:plotArea>
    <c:legend>
      <c:legendPos val="r"/>
      <c:layout>
        <c:manualLayout>
          <c:xMode val="edge"/>
          <c:yMode val="edge"/>
          <c:x val="0.60542601950960195"/>
          <c:y val="0.32374003344671298"/>
          <c:w val="0.2270030332636144"/>
          <c:h val="0.36858952323824717"/>
        </c:manualLayout>
      </c:layout>
      <c:overlay val="0"/>
      <c:spPr>
        <a:noFill/>
        <a:ln w="3139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І– ше півріччя</a:t>
            </a:r>
          </a:p>
        </c:rich>
      </c:tx>
      <c:layout>
        <c:manualLayout>
          <c:xMode val="edge"/>
          <c:yMode val="edge"/>
          <c:x val="0.32674384761310776"/>
          <c:y val="0.13359324402631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8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53637399098865E-2"/>
          <c:y val="9.7837957667654504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85-4868-98FD-13314C9E13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D85-4868-98FD-13314C9E13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D85-4868-98FD-13314C9E1381}"/>
              </c:ext>
            </c:extLst>
          </c:dPt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0.03</c:v>
                </c:pt>
                <c:pt idx="1">
                  <c:v>0.88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85-4868-98FD-13314C9E1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І І – ге півріччя</a:t>
            </a:r>
          </a:p>
        </c:rich>
      </c:tx>
      <c:layout>
        <c:manualLayout>
          <c:xMode val="edge"/>
          <c:yMode val="edge"/>
          <c:x val="0.25743690431071997"/>
          <c:y val="0.12709971753277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85774981489492E-2"/>
          <c:y val="7.7686915067400303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857-4881-A6D4-C342E88B4E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857-4881-A6D4-C342E88B4E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857-4881-A6D4-C342E88B4E02}"/>
              </c:ext>
            </c:extLst>
          </c:dPt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</c:v>
                </c:pt>
                <c:pt idx="1">
                  <c:v>0.74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57-4881-A6D4-C342E88B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5EF93-52B7-4319-9503-24B45BB83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DE0CB-C264-4A2F-9041-8F3033D839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176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7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05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07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55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44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74B7B-AA39-4CFB-BE2F-BDAC30B02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86209-2D96-4DE2-9E25-3501E1567A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3577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335ED-53F3-40BF-B565-716B021D8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493AA-1471-4DB8-A923-E3DD95B614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1516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BF79-BCBB-4C2C-9879-5A0E270FE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28DA4-34D6-466C-B2D6-1EC60285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12844"/>
      </p:ext>
    </p:extLst>
  </p:cSld>
  <p:clrMapOvr>
    <a:masterClrMapping/>
  </p:clrMapOvr>
  <p:transition spd="slow" advClick="0" advTm="15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730D-9803-429C-8D4B-3F5B2601F8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6C26F-C565-4FEC-9A41-23FA9E1D6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03321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F82EA-392F-40AD-AAAA-D103DD8723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5898F-5D43-4A91-8A06-05D0ED04A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6427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DC38D-8577-420D-AA7D-7154CA3C6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665E-5834-4237-9B71-0128177305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3383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C215-E03B-47F8-A1C2-38BD64690F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11BC8-6A5C-4872-A33A-5E120C95C5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1552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52992-88BD-478A-AA61-0B59DFC05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32EA-81F5-46C8-B7F2-C6ED3E9D83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133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0A870-23CF-42B2-974E-B78BB2C31C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9C272-0B4F-411C-B8C8-81B2B683BB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8582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81515-3B31-47E1-A545-24A3961831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D763-1F73-4BBE-B8A9-3218479876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2525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8083A-CF73-4A58-84FA-74DB44A8B8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9CA17-5328-4AB7-9AA2-E266CD7071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7029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0F9D7-61A6-4FB8-979D-C52C6FF1F9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09CD6-146D-4EB5-8935-4103AFE722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4476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3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688" r:id="rId18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Заклад </a:t>
            </a:r>
            <a:r>
              <a:rPr lang="uk-UA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 №7</a:t>
            </a:r>
            <a:r>
              <a:rPr lang="uk-UA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“ЗОЛОТИЙ КЛЮЧИК</a:t>
            </a:r>
            <a:r>
              <a:rPr lang="uk-UA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uk-UA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м.Старокостянтинів</a:t>
            </a:r>
            <a:endParaRPr lang="uk-UA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5374" r="4686" b="10705"/>
          <a:stretch/>
        </p:blipFill>
        <p:spPr>
          <a:xfrm>
            <a:off x="280070" y="3009454"/>
            <a:ext cx="5029200" cy="3581400"/>
          </a:xfrm>
        </p:spPr>
      </p:pic>
      <p:pic>
        <p:nvPicPr>
          <p:cNvPr id="1026" name="Picture 2" descr="E:\Відкриття 12.10.2021\IMG_20211029_121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25738"/>
          <a:stretch/>
        </p:blipFill>
        <p:spPr bwMode="auto">
          <a:xfrm>
            <a:off x="5309270" y="2283345"/>
            <a:ext cx="3684922" cy="4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43578"/>
      </p:ext>
    </p:extLst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12764"/>
              </p:ext>
            </p:extLst>
          </p:nvPr>
        </p:nvGraphicFramePr>
        <p:xfrm>
          <a:off x="251520" y="1417638"/>
          <a:ext cx="8686800" cy="277224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1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дітей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підготовча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Спеціальна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uk-UA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53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347714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готовності до шкільного навчання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4"/>
          <p:cNvGraphicFramePr/>
          <p:nvPr>
            <p:extLst>
              <p:ext uri="{D42A27DB-BD31-4B8C-83A1-F6EECF244321}">
                <p14:modId xmlns:p14="http://schemas.microsoft.com/office/powerpoint/2010/main" val="4062319697"/>
              </p:ext>
            </p:extLst>
          </p:nvPr>
        </p:nvGraphicFramePr>
        <p:xfrm>
          <a:off x="457200" y="1417638"/>
          <a:ext cx="8329642" cy="46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8234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430191"/>
              </p:ext>
            </p:extLst>
          </p:nvPr>
        </p:nvGraphicFramePr>
        <p:xfrm>
          <a:off x="457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3597480"/>
              </p:ext>
            </p:extLst>
          </p:nvPr>
        </p:nvGraphicFramePr>
        <p:xfrm>
          <a:off x="4648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0383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Arial Black" pitchFamily="34" charset="0"/>
              </a:rPr>
              <a:t>Оновлено інтер'єр закладу </a:t>
            </a:r>
            <a:endParaRPr lang="uk-UA" sz="2800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38600" cy="3028950"/>
          </a:xfrm>
        </p:spPr>
      </p:pic>
      <p:pic>
        <p:nvPicPr>
          <p:cNvPr id="5122" name="Picture 2" descr="C:\Users\Профессионал\Desktop\Фото ЗДО 2023\366753451_825963462389449_5887796524047259408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14657"/>
          <a:stretch/>
        </p:blipFill>
        <p:spPr bwMode="auto">
          <a:xfrm>
            <a:off x="3195010" y="3789040"/>
            <a:ext cx="3035669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23722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2" y="2160588"/>
            <a:ext cx="2913503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470648" cy="3352986"/>
          </a:xfrm>
        </p:spPr>
      </p:pic>
      <p:pic>
        <p:nvPicPr>
          <p:cNvPr id="8194" name="Picture 2" descr="C:\Users\Профессионал\Desktop\Фото ЗДО 2023\366367263_3535736676681577_725044501936274673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925698" cy="38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40079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176464" cy="3028950"/>
          </a:xfrm>
        </p:spPr>
      </p:pic>
      <p:pic>
        <p:nvPicPr>
          <p:cNvPr id="6146" name="Picture 2" descr="C:\Users\Профессионал\Desktop\Фото ЗДО 2023\366792777_282635097798735_186655932013100475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5965"/>
            <a:ext cx="396044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ессионал\Desktop\Фото ЗДО 2023\366395513_956466402099828_218952215876188641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27532"/>
          <a:stretch/>
        </p:blipFill>
        <p:spPr bwMode="auto">
          <a:xfrm>
            <a:off x="4427984" y="3520430"/>
            <a:ext cx="4104456" cy="27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017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Територія закладу </a:t>
            </a:r>
            <a:endParaRPr lang="uk-UA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6218"/>
            <a:ext cx="3600400" cy="47965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90" y="1340768"/>
            <a:ext cx="3589046" cy="4785395"/>
          </a:xfrm>
        </p:spPr>
      </p:pic>
    </p:spTree>
    <p:extLst>
      <p:ext uri="{BB962C8B-B14F-4D97-AF65-F5344CB8AC3E}">
        <p14:creationId xmlns:p14="http://schemas.microsoft.com/office/powerpoint/2010/main" val="695118283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038600" cy="3028950"/>
          </a:xfrm>
        </p:spPr>
      </p:pic>
      <p:pic>
        <p:nvPicPr>
          <p:cNvPr id="4098" name="Picture 2" descr="C:\Users\Профессионал\Desktop\Фото ЗДО 2023\366243323_614578973891329_1297911631689273012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2766"/>
          <a:stretch/>
        </p:blipFill>
        <p:spPr bwMode="auto">
          <a:xfrm>
            <a:off x="2843808" y="3212975"/>
            <a:ext cx="2963162" cy="33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51212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sz="2800" dirty="0" smtClean="0">
                <a:latin typeface="Arial Black" pitchFamily="34" charset="0"/>
              </a:rPr>
              <a:t>Групові приміщення</a:t>
            </a:r>
            <a:endParaRPr lang="uk-UA" sz="2800" dirty="0"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038600" cy="302895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 b="6701"/>
          <a:stretch/>
        </p:blipFill>
        <p:spPr bwMode="auto">
          <a:xfrm>
            <a:off x="2502947" y="3717032"/>
            <a:ext cx="4608513" cy="285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71392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/>
        </p:blipFill>
        <p:spPr>
          <a:xfrm>
            <a:off x="251520" y="596453"/>
            <a:ext cx="4206449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5" y="622746"/>
            <a:ext cx="4249581" cy="5256584"/>
          </a:xfrm>
        </p:spPr>
      </p:pic>
    </p:spTree>
    <p:extLst>
      <p:ext uri="{BB962C8B-B14F-4D97-AF65-F5344CB8AC3E}">
        <p14:creationId xmlns:p14="http://schemas.microsoft.com/office/powerpoint/2010/main" val="276497334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06640" cy="2891408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Вікові групи: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2022-2023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функціонувало 8 груп.</a:t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Виховувалося 170 дітей віком від 2 до 6 років</a:t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віку - 2</a:t>
            </a:r>
            <a:b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 віку - 6</a:t>
            </a:r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j02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1955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635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38600" cy="3028950"/>
          </a:xfrm>
        </p:spPr>
      </p:pic>
      <p:pic>
        <p:nvPicPr>
          <p:cNvPr id="10242" name="Picture 2" descr="C:\Users\Профессионал\Desktop\Фото ЗДО 2023\366346247_312920894535344_279445236178687162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41" y="2996952"/>
            <a:ext cx="4643670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0437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91804"/>
            <a:ext cx="8686800" cy="2789523"/>
          </a:xfrm>
        </p:spPr>
        <p:txBody>
          <a:bodyPr/>
          <a:lstStyle/>
          <a:p>
            <a:pPr eaLnBrk="1" hangingPunct="1">
              <a:buNone/>
            </a:pPr>
            <a:r>
              <a:rPr lang="ru-RU" sz="7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</a:t>
            </a:r>
            <a:r>
              <a:rPr lang="ru-RU" sz="7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 </a:t>
            </a:r>
            <a:r>
              <a:rPr lang="ru-RU" sz="7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увагу</a:t>
            </a:r>
            <a:r>
              <a:rPr lang="ru-RU" sz="7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49156" name="WordArt 6"/>
          <p:cNvSpPr>
            <a:spLocks noChangeArrowheads="1" noChangeShapeType="1" noTextEdit="1"/>
          </p:cNvSpPr>
          <p:nvPr/>
        </p:nvSpPr>
        <p:spPr bwMode="auto">
          <a:xfrm>
            <a:off x="179512" y="3356992"/>
            <a:ext cx="8507288" cy="217949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52"/>
              </a:avLst>
            </a:prstTxWarp>
          </a:bodyPr>
          <a:lstStyle/>
          <a:p>
            <a:pPr algn="ctr"/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" name="Рисунок 4" descr="5-Flower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148" y="0"/>
            <a:ext cx="4225652" cy="3591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2967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штатним розписом у ДНЗ працює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працівників. Педагогічний склад 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 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з них: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завідувач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вихователь-методист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практичний психолог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вчителя логопеда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музичні керівники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вихователів 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асистент вихователя</a:t>
            </a: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6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0" y="0"/>
            <a:ext cx="6127774" cy="61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4646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7222604" cy="51845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847859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9" t="-8291" r="1789" b="8291"/>
          <a:stretch/>
        </p:blipFill>
        <p:spPr>
          <a:xfrm>
            <a:off x="1619672" y="-99392"/>
            <a:ext cx="4176464" cy="57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1599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4" cy="1320800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Пріорітетні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діяльності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-Продовжити формувати пізнавальну компетентність дошкільників шляхом впровадження цифрових інформаційних ресурсів під час здійснення дистанційної освітньої діяльності.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Продовжити роботу по створенню та оновленню безпечного, сучасного освітнього простору ,сприятливого для гармонійного розвитку особистості дошкільника в умовах воєнного стану.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-Формувати соціально-громадянські компетентності у дітей дошкільного віку.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25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480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Аналіз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виконання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річного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плану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роботи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ЗДО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№7 у 2022-2023 н.р.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23211"/>
              </p:ext>
            </p:extLst>
          </p:nvPr>
        </p:nvGraphicFramePr>
        <p:xfrm>
          <a:off x="214284" y="1268760"/>
          <a:ext cx="8472516" cy="539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з\п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 річного плану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запланованих заходів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 частково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виконано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Методична робота з кадрами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94,2%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Робота методичного кабінету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Вивчення стану освітнього процесу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Організаційно-педагогічна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Адміністративно-господарська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96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78063" y="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ФІЗКУЛЬТУРНО- ОЗДОРОВЧА </a:t>
            </a:r>
            <a:r>
              <a:rPr lang="uk-UA" sz="3200" dirty="0" smtClean="0"/>
              <a:t>РОБОТА</a:t>
            </a:r>
            <a:endParaRPr lang="ru-RU" sz="3200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4203"/>
            <a:ext cx="4680520" cy="26642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1" y="4049688"/>
            <a:ext cx="6336704" cy="2808312"/>
          </a:xfrm>
        </p:spPr>
      </p:pic>
    </p:spTree>
    <p:extLst>
      <p:ext uri="{BB962C8B-B14F-4D97-AF65-F5344CB8AC3E}">
        <p14:creationId xmlns:p14="http://schemas.microsoft.com/office/powerpoint/2010/main" val="11576481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204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Cyr</vt:lpstr>
      <vt:lpstr>Calibri</vt:lpstr>
      <vt:lpstr>Georgia</vt:lpstr>
      <vt:lpstr>Impact</vt:lpstr>
      <vt:lpstr>Times New Roman</vt:lpstr>
      <vt:lpstr>Trebuchet MS</vt:lpstr>
      <vt:lpstr>Wingdings</vt:lpstr>
      <vt:lpstr>Wingdings 3</vt:lpstr>
      <vt:lpstr>Аспект</vt:lpstr>
      <vt:lpstr>     Заклад дошкільної освіти №7         “ЗОЛОТИЙ КЛЮЧИК”        м.Старокостянтинів</vt:lpstr>
      <vt:lpstr>Вікові групи: У 2022-2023 н.р. функціонувало 8 груп. Виховувалося 170 дітей віком від 2 до 6 років раннього віку - 2 дошкільного віку - 6</vt:lpstr>
      <vt:lpstr>За штатним розписом у ДНЗ працює 45 працівників. Педагогічний склад -21 особа, з них: 1 завідувач 1 вихователь-методист 1 практичний психолог 2 вчителя логопеда 2 музичні керівники 12 вихователів  1 асистент вихователя</vt:lpstr>
      <vt:lpstr> </vt:lpstr>
      <vt:lpstr> </vt:lpstr>
      <vt:lpstr> </vt:lpstr>
      <vt:lpstr>Пріорітетні напрямки діяльності 2022-2023 н.р. -Продовжити формувати пізнавальну компетентність дошкільників шляхом впровадження цифрових інформаційних ресурсів під час здійснення дистанційної освітньої діяльності. - Продовжити роботу по створенню та оновленню безпечного, сучасного освітнього простору ,сприятливого для гармонійного розвитку особистості дошкільника в умовах воєнного стану. -Формувати соціально-громадянські компетентності у дітей дошкільного віку.</vt:lpstr>
      <vt:lpstr>Аналіз виконання річного плану роботи ЗДО №7 у 2022-2023 н.р. </vt:lpstr>
      <vt:lpstr>ФІЗКУЛЬТУРНО- ОЗДОРОВЧА РОБОТА</vt:lpstr>
      <vt:lpstr>Презентация PowerPoint</vt:lpstr>
      <vt:lpstr>Результати готовності до шкільного навчання</vt:lpstr>
      <vt:lpstr>Рівень психологічної готовності дітей до навчання у школі</vt:lpstr>
      <vt:lpstr>Оновлено інтер'єр закладу </vt:lpstr>
      <vt:lpstr>Презентация PowerPoint</vt:lpstr>
      <vt:lpstr>Презентация PowerPoint</vt:lpstr>
      <vt:lpstr>Територія закладу </vt:lpstr>
      <vt:lpstr>Презентация PowerPoint</vt:lpstr>
      <vt:lpstr>Групові приміщення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№7         “ЗОЛОТИЙ КЛЮЧИК”         м.Старокостянтинів</dc:title>
  <dc:creator>Профессионал</dc:creator>
  <cp:lastModifiedBy>sadok7@i.ua</cp:lastModifiedBy>
  <cp:revision>103</cp:revision>
  <dcterms:created xsi:type="dcterms:W3CDTF">2021-11-01T10:35:39Z</dcterms:created>
  <dcterms:modified xsi:type="dcterms:W3CDTF">2025-10-28T11:32:42Z</dcterms:modified>
</cp:coreProperties>
</file>