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72" r:id="rId2"/>
    <p:sldId id="273" r:id="rId3"/>
    <p:sldId id="274" r:id="rId4"/>
    <p:sldId id="258" r:id="rId5"/>
    <p:sldId id="295" r:id="rId6"/>
    <p:sldId id="296" r:id="rId7"/>
    <p:sldId id="294" r:id="rId8"/>
    <p:sldId id="297" r:id="rId9"/>
    <p:sldId id="261" r:id="rId10"/>
    <p:sldId id="299" r:id="rId11"/>
    <p:sldId id="368" r:id="rId12"/>
    <p:sldId id="308" r:id="rId13"/>
    <p:sldId id="352" r:id="rId14"/>
    <p:sldId id="373" r:id="rId15"/>
    <p:sldId id="353" r:id="rId16"/>
    <p:sldId id="443" r:id="rId17"/>
    <p:sldId id="292" r:id="rId18"/>
    <p:sldId id="28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FF00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7" autoAdjust="0"/>
    <p:restoredTop sz="95070" autoAdjust="0"/>
  </p:normalViewPr>
  <p:slideViewPr>
    <p:cSldViewPr snapToObjects="1">
      <p:cViewPr>
        <p:scale>
          <a:sx n="55" d="100"/>
          <a:sy n="55" d="100"/>
        </p:scale>
        <p:origin x="-3234" y="-1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066788751570044E-2"/>
          <c:y val="2.1375433399535466E-2"/>
          <c:w val="0.64974352582479256"/>
          <c:h val="0.65031195985135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invertIfNegative val="0"/>
            <c:bubble3D val="0"/>
            <c:explosion val="6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3"/>
            <c:invertIfNegative val="0"/>
            <c:bubble3D val="0"/>
            <c:spPr>
              <a:solidFill>
                <a:srgbClr val="339933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5"/>
            <c:invertIfNegative val="0"/>
            <c:bubble3D val="0"/>
            <c:spPr>
              <a:solidFill>
                <a:srgbClr val="990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6"/>
            <c:invertIfNegative val="0"/>
            <c:bubble3D val="0"/>
            <c:spPr>
              <a:solidFill>
                <a:srgbClr val="660066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uk-UA"/>
                      <a:t>10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781223083548686E-2"/>
                  <c:y val="6.600660066006612E-3"/>
                </c:manualLayout>
              </c:layout>
              <c:tx>
                <c:rich>
                  <a:bodyPr/>
                  <a:lstStyle/>
                  <a:p>
                    <a:r>
                      <a:rPr lang="uk-UA"/>
                      <a:t>15%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33591731266149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uk-UA"/>
                      <a:t>45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uk-UA"/>
                      <a:t>5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uk-UA"/>
                      <a:t>25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lang="uk-UA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5"/>
                <c:pt idx="0">
                  <c:v>вища кат.</c:v>
                </c:pt>
                <c:pt idx="1">
                  <c:v>перша кат.</c:v>
                </c:pt>
                <c:pt idx="2">
                  <c:v>друга кат.</c:v>
                </c:pt>
                <c:pt idx="3">
                  <c:v>спеціаліст</c:v>
                </c:pt>
                <c:pt idx="4">
                  <c:v>9 т.р.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</c:v>
                </c:pt>
                <c:pt idx="1">
                  <c:v>15</c:v>
                </c:pt>
                <c:pt idx="2">
                  <c:v>45</c:v>
                </c:pt>
                <c:pt idx="3">
                  <c:v>5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249536"/>
        <c:axId val="11248000"/>
      </c:barChart>
      <c:valAx>
        <c:axId val="112480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uk-UA"/>
            </a:pPr>
            <a:endParaRPr lang="uk-UA"/>
          </a:p>
        </c:txPr>
        <c:crossAx val="11249536"/>
        <c:crosses val="autoZero"/>
        <c:crossBetween val="between"/>
      </c:valAx>
      <c:catAx>
        <c:axId val="11249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uk-UA" sz="1600"/>
            </a:pPr>
            <a:endParaRPr lang="uk-UA"/>
          </a:p>
        </c:txPr>
        <c:crossAx val="11248000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72347053517535109"/>
          <c:y val="8.3989501312335961E-4"/>
          <c:w val="0.27380957225308178"/>
          <c:h val="0.99916010498687657"/>
        </c:manualLayout>
      </c:layout>
      <c:overlay val="0"/>
      <c:txPr>
        <a:bodyPr/>
        <a:lstStyle/>
        <a:p>
          <a:pPr>
            <a:defRPr lang="uk-UA" sz="1600" b="1" baseline="0">
              <a:latin typeface="+mn-lt"/>
            </a:defRPr>
          </a:pPr>
          <a:endParaRPr lang="uk-UA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30935251798552E-2"/>
          <c:y val="0.11538461538461539"/>
          <c:w val="0.51079136690647564"/>
          <c:h val="0.7802197802197802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9999FF"/>
            </a:solidFill>
            <a:ln w="12699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699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699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699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1">
                  <c:v>до 10 р.</c:v>
                </c:pt>
                <c:pt idx="2">
                  <c:v>до 20 р.</c:v>
                </c:pt>
                <c:pt idx="3">
                  <c:v>більше 20 р.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1">
                  <c:v>0.35000000000000031</c:v>
                </c:pt>
                <c:pt idx="2">
                  <c:v>0.35000000000000031</c:v>
                </c:pt>
                <c:pt idx="3">
                  <c:v>0.30000000000000032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spPr>
            <a:solidFill>
              <a:srgbClr val="993366"/>
            </a:solidFill>
            <a:ln w="12699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699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699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699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1">
                  <c:v>до 10 р.</c:v>
                </c:pt>
                <c:pt idx="2">
                  <c:v>до 20 р.</c:v>
                </c:pt>
                <c:pt idx="3">
                  <c:v>більше 20 р.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Север</c:v>
                </c:pt>
              </c:strCache>
            </c:strRef>
          </c:tx>
          <c:spPr>
            <a:solidFill>
              <a:srgbClr val="FFFFCC"/>
            </a:solidFill>
            <a:ln w="12699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699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2699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699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1">
                  <c:v>до 10 р.</c:v>
                </c:pt>
                <c:pt idx="2">
                  <c:v>до 20 р.</c:v>
                </c:pt>
                <c:pt idx="3">
                  <c:v>більше 20 р.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rgbClr val="C0C0C0"/>
        </a:solidFill>
        <a:ln w="12699">
          <a:solidFill>
            <a:srgbClr val="808080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7985611510791366"/>
          <c:y val="0.1098167421529517"/>
          <c:w val="0.30575539568345406"/>
          <c:h val="0.60446888530703846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lang="uk-UA" sz="160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uk-UA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0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103059581320463E-2"/>
          <c:y val="4.3103448275861947E-2"/>
          <c:w val="0.74879227053141029"/>
          <c:h val="0.79310344827586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група №6</c:v>
                </c:pt>
              </c:strCache>
            </c:strRef>
          </c:tx>
          <c:spPr>
            <a:solidFill>
              <a:srgbClr val="00FF00"/>
            </a:solidFill>
            <a:ln w="1255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5775294217255086E-2"/>
                  <c:y val="-8.66446860359283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3438679402612E-2"/>
                  <c:y val="-9.80514237248919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62910281376159E-2"/>
                  <c:y val="-8.27070375589493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11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2"/>
                <c:pt idx="0">
                  <c:v>І-півріччя</c:v>
                </c:pt>
                <c:pt idx="1">
                  <c:v>ІІ-півріччя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0.72</c:v>
                </c:pt>
                <c:pt idx="1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група №7</c:v>
                </c:pt>
              </c:strCache>
            </c:strRef>
          </c:tx>
          <c:spPr>
            <a:solidFill>
              <a:srgbClr val="FF9900"/>
            </a:solidFill>
            <a:ln w="1255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1190564522543433E-2"/>
                  <c:y val="-0.1106038657863846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927412299269147E-2"/>
                  <c:y val="-9.98303454231729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8119641936253912E-2"/>
                  <c:y val="-9.65579888414915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11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2"/>
                <c:pt idx="0">
                  <c:v>І-півріччя</c:v>
                </c:pt>
                <c:pt idx="1">
                  <c:v>ІІ-півріччя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0">
                  <c:v>0.67</c:v>
                </c:pt>
                <c:pt idx="1">
                  <c:v>0.86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axId val="37522048"/>
        <c:axId val="34587008"/>
      </c:barChart>
      <c:catAx>
        <c:axId val="37522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9417">
            <a:noFill/>
          </a:ln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34587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587008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one"/>
        <c:crossAx val="37522048"/>
        <c:crosses val="autoZero"/>
        <c:crossBetween val="between"/>
      </c:valAx>
      <c:spPr>
        <a:noFill/>
        <a:ln w="25119">
          <a:noFill/>
        </a:ln>
      </c:spPr>
    </c:plotArea>
    <c:legend>
      <c:legendPos val="r"/>
      <c:layout>
        <c:manualLayout>
          <c:xMode val="edge"/>
          <c:yMode val="edge"/>
          <c:x val="0.61304939636061173"/>
          <c:y val="0.32374003344671298"/>
          <c:w val="0.2270030332636144"/>
          <c:h val="0.36858952323824717"/>
        </c:manualLayout>
      </c:layout>
      <c:overlay val="0"/>
      <c:spPr>
        <a:noFill/>
        <a:ln w="3139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uk-UA"/>
            </a:pPr>
            <a:r>
              <a:rPr lang="ru-RU" dirty="0" smtClean="0"/>
              <a:t>І</a:t>
            </a:r>
            <a:r>
              <a:rPr lang="ru-RU" baseline="0" dirty="0" smtClean="0"/>
              <a:t>– </a:t>
            </a:r>
            <a:r>
              <a:rPr lang="ru-RU" baseline="0" dirty="0" err="1" smtClean="0"/>
              <a:t>ше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півріччя</a:t>
            </a:r>
            <a:endParaRPr lang="ru-RU" dirty="0"/>
          </a:p>
        </c:rich>
      </c:tx>
      <c:layout>
        <c:manualLayout>
          <c:xMode val="edge"/>
          <c:yMode val="edge"/>
          <c:x val="0.32674384761310776"/>
          <c:y val="0.13359324402631528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353637399098865E-2"/>
          <c:y val="9.7837957667654504E-2"/>
          <c:w val="0.95356694178913415"/>
          <c:h val="0.900014888874215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9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rgbClr val="00CC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високий</c:v>
                </c:pt>
                <c:pt idx="1">
                  <c:v>достатній</c:v>
                </c:pt>
                <c:pt idx="2">
                  <c:v>низький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7.0000000000000021E-2</c:v>
                </c:pt>
                <c:pt idx="1">
                  <c:v>0.82000000000000062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16062239059392699"/>
          <c:y val="0.78700728009764542"/>
          <c:w val="0.49893453912320468"/>
          <c:h val="0.20160589149943683"/>
        </c:manualLayout>
      </c:layout>
      <c:overlay val="0"/>
      <c:txPr>
        <a:bodyPr/>
        <a:lstStyle/>
        <a:p>
          <a:pPr>
            <a:defRPr lang="uk-UA"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uk-UA"/>
            </a:pPr>
            <a:r>
              <a:rPr lang="ru-RU" dirty="0" smtClean="0"/>
              <a:t>І </a:t>
            </a:r>
            <a:r>
              <a:rPr lang="ru-RU" dirty="0" err="1" smtClean="0"/>
              <a:t>І</a:t>
            </a:r>
            <a:r>
              <a:rPr lang="ru-RU" baseline="0" dirty="0" smtClean="0"/>
              <a:t> – </a:t>
            </a:r>
            <a:r>
              <a:rPr lang="ru-RU" baseline="0" dirty="0" err="1" smtClean="0"/>
              <a:t>ге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півріччя</a:t>
            </a:r>
            <a:endParaRPr lang="ru-RU" dirty="0"/>
          </a:p>
        </c:rich>
      </c:tx>
      <c:layout>
        <c:manualLayout>
          <c:xMode val="edge"/>
          <c:yMode val="edge"/>
          <c:x val="0.25743690431071997"/>
          <c:y val="0.1270997175327732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485774981489492E-2"/>
          <c:y val="7.7686915067400303E-2"/>
          <c:w val="0.95356694178913415"/>
          <c:h val="0.900014888874215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9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rgbClr val="00CC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високий</c:v>
                </c:pt>
                <c:pt idx="1">
                  <c:v>достатній</c:v>
                </c:pt>
                <c:pt idx="2">
                  <c:v>низький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0.25</c:v>
                </c:pt>
                <c:pt idx="1">
                  <c:v>0.71000000000000063</c:v>
                </c:pt>
                <c:pt idx="2">
                  <c:v>4.0000000000000022E-2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16062239059392699"/>
          <c:y val="0.78700728009764542"/>
          <c:w val="0.5451391595852495"/>
          <c:h val="0.20160589149943683"/>
        </c:manualLayout>
      </c:layout>
      <c:overlay val="0"/>
      <c:txPr>
        <a:bodyPr/>
        <a:lstStyle/>
        <a:p>
          <a:pPr>
            <a:defRPr lang="uk-UA"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B228E-A4B9-4B5D-8BA1-B1258271B78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B8B03-8B57-4A2C-93F2-2CEAD2E6853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81453-0E68-46A9-A496-E0E04A7072A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C9BB5-6C49-4E55-B834-174ACD7FB95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24047-24D4-4784-B3FE-F1F93A2DE51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0F86E-98EA-466E-AB80-BD52D00770B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970B7-42A4-490F-9349-BDC686263C9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55F25-2FE1-42C9-830C-7D120316C03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93B66-88F6-4AEA-93D3-9FABA5ECAF1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4BE9F-3F4A-41D5-B312-2556BD06721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846FA-AC96-4A31-9385-A6B40C1430E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0F391-2465-4BD3-BE94-22841DBB0B8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A2275-C9EE-4821-A252-6D9D15908EA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96BB0-6555-4FAC-9D22-587DF3C1DD1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C6D55B89-BAE1-42D9-B8D4-057F1DDF38D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9421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1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1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7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2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2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2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7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2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7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2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2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2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7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2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7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2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2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3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3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7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3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7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3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3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3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7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3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7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3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3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3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4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7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4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7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4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4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4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7" cy="7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4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7" cy="7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4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4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7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3" r:id="rId2"/>
    <p:sldLayoutId id="2147483782" r:id="rId3"/>
    <p:sldLayoutId id="2147483781" r:id="rId4"/>
    <p:sldLayoutId id="2147483780" r:id="rId5"/>
    <p:sldLayoutId id="2147483779" r:id="rId6"/>
    <p:sldLayoutId id="2147483778" r:id="rId7"/>
    <p:sldLayoutId id="2147483777" r:id="rId8"/>
    <p:sldLayoutId id="2147483776" r:id="rId9"/>
    <p:sldLayoutId id="2147483775" r:id="rId10"/>
    <p:sldLayoutId id="2147483774" r:id="rId11"/>
    <p:sldLayoutId id="2147483773" r:id="rId12"/>
    <p:sldLayoutId id="2147483772" r:id="rId13"/>
    <p:sldLayoutId id="2147483771" r:id="rId14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/>
      <p:bldP spid="94212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2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2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42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42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2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2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42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42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2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2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42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42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2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2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42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42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2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2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42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42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_____Microsoft_Excel_97-20031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2.xml"/><Relationship Id="rId5" Type="http://schemas.openxmlformats.org/officeDocument/2006/relationships/image" Target="../media/image5.emf"/><Relationship Id="rId4" Type="http://schemas.openxmlformats.org/officeDocument/2006/relationships/oleObject" Target="../embeddings/_____Microsoft_Excel_97-20032.xls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1665288"/>
          </a:xfrm>
        </p:spPr>
        <p:txBody>
          <a:bodyPr/>
          <a:lstStyle/>
          <a:p>
            <a:pPr algn="ctr" eaLnBrk="1" hangingPunct="1"/>
            <a:r>
              <a:rPr lang="uk-UA" sz="3500" dirty="0" smtClean="0"/>
              <a:t>          </a:t>
            </a:r>
            <a:br>
              <a:rPr lang="uk-UA" sz="3500" dirty="0" smtClean="0"/>
            </a:br>
            <a:r>
              <a:rPr lang="uk-UA" sz="3500" dirty="0" smtClean="0"/>
              <a:t>    </a:t>
            </a:r>
            <a:br>
              <a:rPr lang="uk-UA" sz="3500" dirty="0" smtClean="0"/>
            </a:br>
            <a:r>
              <a:rPr lang="uk-UA" sz="3500" dirty="0" smtClean="0"/>
              <a:t/>
            </a:r>
            <a:br>
              <a:rPr lang="uk-UA" sz="3500" dirty="0" smtClean="0"/>
            </a:br>
            <a:r>
              <a:rPr lang="uk-UA" sz="3500" dirty="0" smtClean="0"/>
              <a:t/>
            </a:r>
            <a:br>
              <a:rPr lang="uk-UA" sz="3500" dirty="0" smtClean="0"/>
            </a:br>
            <a:r>
              <a:rPr lang="uk-UA" sz="3500" dirty="0" smtClean="0"/>
              <a:t>Заклад</a:t>
            </a:r>
            <a:r>
              <a:rPr lang="uk-UA" sz="4800" dirty="0" smtClean="0"/>
              <a:t> </a:t>
            </a:r>
            <a:r>
              <a:rPr lang="uk-UA" sz="3500" dirty="0" smtClean="0"/>
              <a:t>дошкільної освіти №7</a:t>
            </a:r>
            <a:r>
              <a:rPr lang="uk-UA" sz="4800" dirty="0" smtClean="0"/>
              <a:t/>
            </a:r>
            <a:br>
              <a:rPr lang="uk-UA" sz="4800" dirty="0" smtClean="0"/>
            </a:br>
            <a:r>
              <a:rPr lang="uk-UA" sz="4800" dirty="0" smtClean="0"/>
              <a:t>        “ЗОЛОТИЙ КЛЮЧИК”</a:t>
            </a:r>
            <a:endParaRPr lang="ru-RU" sz="4800" dirty="0" smtClean="0"/>
          </a:p>
        </p:txBody>
      </p:sp>
      <p:pic>
        <p:nvPicPr>
          <p:cNvPr id="103428" name="Picture 9" descr="cdolls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084763"/>
            <a:ext cx="2514600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57382"/>
            <a:ext cx="5338142" cy="400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34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mtClean="0"/>
              <a:t>ФІЗКУЛЬТУРНО- ОЗДОРОВЧА РОБОТИ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0" name="Picture 2" descr="G:\Фото до звіту\IMG_4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214687"/>
            <a:ext cx="4857752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 descr="F:\Звіт керівника 2016р\Фото\IMG_98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1417638"/>
            <a:ext cx="4491579" cy="336868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1417638"/>
          <a:ext cx="8686800" cy="2772248"/>
        </p:xfrm>
        <a:graphic>
          <a:graphicData uri="http://schemas.openxmlformats.org/drawingml/2006/table">
            <a:tbl>
              <a:tblPr/>
              <a:tblGrid>
                <a:gridCol w="1440160"/>
                <a:gridCol w="1743441"/>
                <a:gridCol w="1871088"/>
                <a:gridCol w="1755520"/>
                <a:gridCol w="1876591"/>
              </a:tblGrid>
              <a:tr h="18812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Всього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дітей</a:t>
                      </a:r>
                      <a:endParaRPr lang="uk-UA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І 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Основна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uk-U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фізкультурна</a:t>
                      </a:r>
                      <a:endParaRPr lang="uk-U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група</a:t>
                      </a:r>
                      <a:endParaRPr lang="uk-U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ІІ 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Основна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uk-U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фізкультурна</a:t>
                      </a:r>
                      <a:endParaRPr lang="uk-U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група</a:t>
                      </a:r>
                      <a:endParaRPr lang="uk-U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ІІ 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підготовча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uk-U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фізкультурна</a:t>
                      </a:r>
                      <a:endParaRPr lang="uk-U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група</a:t>
                      </a:r>
                      <a:endParaRPr lang="uk-U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Спеціальна</a:t>
                      </a:r>
                      <a:endParaRPr lang="uk-U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14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фізкультурна</a:t>
                      </a:r>
                      <a:endParaRPr lang="uk-U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група</a:t>
                      </a:r>
                      <a:endParaRPr lang="uk-U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4703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</a:t>
                      </a:r>
                      <a:endParaRPr lang="uk-UA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uk-UA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uk-UA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uk-UA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uk-UA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uk-UA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3695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06432"/>
          </a:xfrm>
        </p:spPr>
        <p:txBody>
          <a:bodyPr/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НАСТУПНІСТЬ ЗДО ТАШКОЛИ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087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4810" y="928670"/>
            <a:ext cx="4705355" cy="3529016"/>
          </a:xfrm>
        </p:spPr>
      </p:pic>
      <p:pic>
        <p:nvPicPr>
          <p:cNvPr id="52226" name="Picture 2" descr="G:\DCIM\141___11\IMG_86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9" y="3214686"/>
            <a:ext cx="4505351" cy="33790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Результати готовності до шкільного навчання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2190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uk-UA"/>
          </a:p>
        </p:txBody>
      </p:sp>
      <p:graphicFrame>
        <p:nvGraphicFramePr>
          <p:cNvPr id="6" name="Объект 4"/>
          <p:cNvGraphicFramePr/>
          <p:nvPr>
            <p:extLst>
              <p:ext uri="{D42A27DB-BD31-4B8C-83A1-F6EECF244321}">
                <p14:modId xmlns:p14="http://schemas.microsoft.com/office/powerpoint/2010/main" val="837668072"/>
              </p:ext>
            </p:extLst>
          </p:nvPr>
        </p:nvGraphicFramePr>
        <p:xfrm>
          <a:off x="457200" y="1417638"/>
          <a:ext cx="8329642" cy="4654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психологічної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готовності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школі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457200" y="1719263"/>
          <a:ext cx="4038600" cy="441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одержимое 3"/>
          <p:cNvGraphicFramePr>
            <a:graphicFrameLocks noGrp="1"/>
          </p:cNvGraphicFramePr>
          <p:nvPr>
            <p:ph sz="half" idx="2"/>
          </p:nvPr>
        </p:nvGraphicFramePr>
        <p:xfrm>
          <a:off x="4648200" y="1719263"/>
          <a:ext cx="4038600" cy="441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2363"/>
            <a:ext cx="7543800" cy="795358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Робота логопедичних груп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14282" y="897721"/>
            <a:ext cx="4214842" cy="45719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Зараховано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№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– 20 дітей </a:t>
            </a:r>
          </a:p>
          <a:p>
            <a:pPr>
              <a:buFont typeface="Wingdings" pitchFamily="2" charset="2"/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Група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– 23 дітей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114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786051" y="2357430"/>
            <a:ext cx="5900750" cy="428627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Picture 2" descr="E:\Відкриття 12.10.2021\245508946_2911381929129382_391991089147021670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10" y="274639"/>
            <a:ext cx="5376990" cy="358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40266"/>
            <a:ext cx="5121895" cy="341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4000" smtClean="0"/>
              <a:t>Досягнення</a:t>
            </a:r>
            <a:endParaRPr lang="ru-RU" sz="400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sz="3600" dirty="0" smtClean="0"/>
              <a:t>Якісний безпечний </a:t>
            </a:r>
            <a:r>
              <a:rPr lang="uk-UA" sz="3600" dirty="0" smtClean="0"/>
              <a:t>рівень розвивального простору в групах</a:t>
            </a:r>
          </a:p>
          <a:p>
            <a:pPr eaLnBrk="1" hangingPunct="1"/>
            <a:r>
              <a:rPr lang="uk-UA" sz="3600" dirty="0" smtClean="0"/>
              <a:t>Триває робота над облаштуванням </a:t>
            </a:r>
            <a:r>
              <a:rPr lang="uk-UA" sz="3600" dirty="0" smtClean="0"/>
              <a:t>території (павільйонів) </a:t>
            </a:r>
            <a:r>
              <a:rPr lang="uk-UA" sz="3600" dirty="0" smtClean="0"/>
              <a:t>ЗДО та групових майданчиків</a:t>
            </a:r>
            <a:endParaRPr lang="ru-RU" sz="36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91804"/>
            <a:ext cx="8686800" cy="2789523"/>
          </a:xfrm>
        </p:spPr>
        <p:txBody>
          <a:bodyPr/>
          <a:lstStyle/>
          <a:p>
            <a:pPr eaLnBrk="1" hangingPunct="1">
              <a:buNone/>
            </a:pPr>
            <a:r>
              <a:rPr lang="ru-RU" sz="7200" b="1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Дякую</a:t>
            </a:r>
            <a:r>
              <a:rPr lang="ru-RU" sz="7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за  </a:t>
            </a:r>
            <a:r>
              <a:rPr lang="ru-RU" sz="7200" b="1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увагу</a:t>
            </a:r>
            <a:r>
              <a:rPr lang="ru-RU" sz="7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!</a:t>
            </a:r>
          </a:p>
          <a:p>
            <a:pPr eaLnBrk="1" hangingPunct="1">
              <a:buFont typeface="Wingdings" pitchFamily="2" charset="2"/>
              <a:buNone/>
            </a:pPr>
            <a:endParaRPr lang="uk-UA" dirty="0" smtClean="0"/>
          </a:p>
        </p:txBody>
      </p:sp>
      <p:sp>
        <p:nvSpPr>
          <p:cNvPr id="49156" name="WordArt 6"/>
          <p:cNvSpPr>
            <a:spLocks noChangeArrowheads="1" noChangeShapeType="1" noTextEdit="1"/>
          </p:cNvSpPr>
          <p:nvPr/>
        </p:nvSpPr>
        <p:spPr bwMode="auto">
          <a:xfrm>
            <a:off x="179512" y="3356992"/>
            <a:ext cx="8507288" cy="2179499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452"/>
              </a:avLst>
            </a:prstTxWarp>
          </a:bodyPr>
          <a:lstStyle/>
          <a:p>
            <a:pPr algn="ctr"/>
            <a:endParaRPr lang="uk-UA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5" name="Рисунок 4" descr="5-Flowers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1148" y="0"/>
            <a:ext cx="4225652" cy="35918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b="1" dirty="0" smtClean="0">
                <a:solidFill>
                  <a:schemeClr val="tx2"/>
                </a:solidFill>
              </a:rPr>
              <a:t>У 2021 - 2022 </a:t>
            </a:r>
            <a:r>
              <a:rPr lang="uk-UA" b="1" dirty="0" err="1" smtClean="0">
                <a:solidFill>
                  <a:schemeClr val="tx2"/>
                </a:solidFill>
              </a:rPr>
              <a:t>н.р</a:t>
            </a:r>
            <a:r>
              <a:rPr lang="uk-UA" b="1" dirty="0" smtClean="0">
                <a:solidFill>
                  <a:schemeClr val="tx2"/>
                </a:solidFill>
              </a:rPr>
              <a:t>.  в закладі функціонувало 8 вікових груп, виховувалося 197 дітей з 2 до 6 років.</a:t>
            </a:r>
            <a:r>
              <a:rPr lang="uk-UA" b="1" dirty="0" smtClean="0"/>
              <a:t>  </a:t>
            </a:r>
          </a:p>
          <a:p>
            <a:pPr eaLnBrk="1" hangingPunct="1"/>
            <a:r>
              <a:rPr lang="uk-UA" b="1" dirty="0" smtClean="0">
                <a:solidFill>
                  <a:schemeClr val="tx2"/>
                </a:solidFill>
              </a:rPr>
              <a:t>2 групи – І молодшого дошкільного віку</a:t>
            </a:r>
          </a:p>
          <a:p>
            <a:pPr eaLnBrk="1" hangingPunct="1"/>
            <a:r>
              <a:rPr lang="uk-UA" b="1" dirty="0" smtClean="0">
                <a:solidFill>
                  <a:schemeClr val="tx2"/>
                </a:solidFill>
              </a:rPr>
              <a:t>2 – ІІ молодші</a:t>
            </a:r>
          </a:p>
          <a:p>
            <a:pPr eaLnBrk="1" hangingPunct="1"/>
            <a:r>
              <a:rPr lang="uk-UA" b="1" dirty="0" smtClean="0">
                <a:solidFill>
                  <a:schemeClr val="tx2"/>
                </a:solidFill>
              </a:rPr>
              <a:t>2 – середні</a:t>
            </a:r>
          </a:p>
          <a:p>
            <a:pPr eaLnBrk="1" hangingPunct="1"/>
            <a:r>
              <a:rPr lang="uk-UA" b="1" dirty="0" smtClean="0">
                <a:solidFill>
                  <a:schemeClr val="tx2"/>
                </a:solidFill>
              </a:rPr>
              <a:t>2 – старші</a:t>
            </a:r>
            <a:endParaRPr lang="ru-RU" b="1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b="1" dirty="0" smtClean="0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uk-UA" sz="4300" smtClean="0"/>
              <a:t>            </a:t>
            </a:r>
            <a:r>
              <a:rPr lang="uk-UA" sz="5400" i="1" smtClean="0"/>
              <a:t>Вікові групи</a:t>
            </a:r>
            <a:endParaRPr lang="ru-RU" sz="5400" i="1" smtClean="0"/>
          </a:p>
        </p:txBody>
      </p:sp>
      <p:pic>
        <p:nvPicPr>
          <p:cNvPr id="4100" name="Picture 5" descr="j023259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0" y="3716338"/>
            <a:ext cx="19558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  <p:bldP spid="104451" grpId="1" build="allAtOnce"/>
      <p:bldP spid="104452" grpId="0"/>
      <p:bldP spid="10445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800" dirty="0" smtClean="0"/>
              <a:t>ВСЬОГО 21 ПЕДАГОГІВ</a:t>
            </a:r>
            <a:endParaRPr lang="ru-RU" sz="4800" dirty="0" smtClean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3600" b="1" dirty="0" smtClean="0"/>
              <a:t>З НИХ: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3600" b="1" dirty="0" smtClean="0"/>
              <a:t>-  </a:t>
            </a:r>
            <a:r>
              <a:rPr lang="uk-UA" sz="3600" b="1" dirty="0" smtClean="0">
                <a:solidFill>
                  <a:srgbClr val="0000FF"/>
                </a:solidFill>
              </a:rPr>
              <a:t>1 - ЗАВІДУВАЧ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uk-UA" sz="3600" b="1" dirty="0" smtClean="0">
                <a:solidFill>
                  <a:srgbClr val="0000FF"/>
                </a:solidFill>
              </a:rPr>
              <a:t>1- ВИХОВАТЕЛЬ-МЕТОДИСТ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uk-UA" sz="3600" b="1" dirty="0" smtClean="0">
                <a:solidFill>
                  <a:srgbClr val="0000FF"/>
                </a:solidFill>
              </a:rPr>
              <a:t>1 - ПРАКТИЧНИЙ ПСИХОЛОГ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uk-UA" sz="3600" b="1" dirty="0" smtClean="0">
                <a:solidFill>
                  <a:srgbClr val="0000FF"/>
                </a:solidFill>
              </a:rPr>
              <a:t>2 - ВЧИТЕЛЯ-ЛОГОПЕДА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uk-UA" sz="3600" b="1" dirty="0" smtClean="0">
                <a:solidFill>
                  <a:srgbClr val="0000FF"/>
                </a:solidFill>
              </a:rPr>
              <a:t>2 - МУЗИЧНИХ КЕРІВНИКИ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uk-UA" sz="3600" b="1" dirty="0" smtClean="0">
                <a:solidFill>
                  <a:srgbClr val="0000FF"/>
                </a:solidFill>
              </a:rPr>
              <a:t>11 – ВИХОВАТЕЛІВ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uk-UA" sz="3600" b="1" dirty="0" smtClean="0">
                <a:solidFill>
                  <a:srgbClr val="0000FF"/>
                </a:solidFill>
              </a:rPr>
              <a:t>2 – АСИСТЕНТА ВИХОВАТЕЛЯ 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4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latin typeface="Arkhive" pitchFamily="34" charset="0"/>
              </a:rPr>
              <a:t>   ОСВІТНІЙ РІВЕНЬ ПЕДАГОГІВ</a:t>
            </a:r>
          </a:p>
        </p:txBody>
      </p:sp>
      <p:graphicFrame>
        <p:nvGraphicFramePr>
          <p:cNvPr id="6147" name="Object 17"/>
          <p:cNvGraphicFramePr>
            <a:graphicFrameLocks noGrp="1" noChangeAspect="1"/>
          </p:cNvGraphicFramePr>
          <p:nvPr>
            <p:ph idx="1"/>
          </p:nvPr>
        </p:nvGraphicFramePr>
        <p:xfrm>
          <a:off x="692150" y="1828800"/>
          <a:ext cx="8016875" cy="467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Worksheet" r:id="rId4" imgW="7905758" imgH="4610196" progId="Excel.Sheet.8">
                  <p:embed/>
                </p:oleObj>
              </mc:Choice>
              <mc:Fallback>
                <p:oleObj name="Worksheet" r:id="rId4" imgW="7905758" imgH="4610196" progId="Excel.Sheet.8">
                  <p:embed/>
                  <p:pic>
                    <p:nvPicPr>
                      <p:cNvPr id="0" name="Object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1828800"/>
                        <a:ext cx="8016875" cy="467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ЯКІСНИЙ СКЛАД  ПЕДАГОГІВ ДНЗ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357290" y="1928802"/>
          <a:ext cx="6257940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smtClean="0"/>
              <a:t>ЗА СТАЖЕМ РОБОТИ ПЕДАГОГИ</a:t>
            </a:r>
            <a:endParaRPr lang="ru-RU" sz="3600" smtClean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graphicFrame>
        <p:nvGraphicFramePr>
          <p:cNvPr id="8196" name="Object 1"/>
          <p:cNvGraphicFramePr>
            <a:graphicFrameLocks noChangeAspect="1"/>
          </p:cNvGraphicFramePr>
          <p:nvPr/>
        </p:nvGraphicFramePr>
        <p:xfrm>
          <a:off x="4227513" y="1414463"/>
          <a:ext cx="9652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Диаграмма" r:id="rId4" imgW="971393" imgH="447817" progId="Excel.Sheet.8">
                  <p:embed/>
                </p:oleObj>
              </mc:Choice>
              <mc:Fallback>
                <p:oleObj name="Диаграмма" r:id="rId4" imgW="971393" imgH="447817" progId="Excel.Shee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513" y="1414463"/>
                        <a:ext cx="965200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3"/>
          <p:cNvGraphicFramePr/>
          <p:nvPr/>
        </p:nvGraphicFramePr>
        <p:xfrm>
          <a:off x="1187624" y="1863725"/>
          <a:ext cx="7416824" cy="4445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ПРІОРІТЕТНІ НАПРЯМКИ ДІЯЛЬНОСТІ У 2021-2022 </a:t>
            </a:r>
            <a:r>
              <a:rPr lang="uk-UA" dirty="0" err="1" smtClean="0"/>
              <a:t>н.р</a:t>
            </a:r>
            <a:r>
              <a:rPr lang="uk-UA" dirty="0" smtClean="0"/>
              <a:t>.</a:t>
            </a:r>
            <a:endParaRPr lang="ru-RU" dirty="0" smtClean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323528" y="1675024"/>
            <a:ext cx="8456984" cy="462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3200" dirty="0"/>
              <a:t>П</a:t>
            </a:r>
            <a:r>
              <a:rPr lang="uk-UA" sz="3200" dirty="0" smtClean="0"/>
              <a:t>родовжити </a:t>
            </a:r>
            <a:r>
              <a:rPr lang="uk-UA" sz="3200" dirty="0"/>
              <a:t>роботу з формування у дітей дошкільного віку  логіко-математичних компетенції шляхом упровадження інноваційних методик і технологій;</a:t>
            </a:r>
            <a:endParaRPr lang="ru-RU" sz="3200" dirty="0"/>
          </a:p>
          <a:p>
            <a:r>
              <a:rPr lang="uk-UA" sz="3200" dirty="0" smtClean="0"/>
              <a:t>Формувати </a:t>
            </a:r>
            <a:r>
              <a:rPr lang="uk-UA" sz="3200" dirty="0"/>
              <a:t>пізнавальну компетентність дошкільників на основі створення сучасного освітнього простору, як гаранту готовності до Нової української школи</a:t>
            </a:r>
            <a:r>
              <a:rPr lang="uk-UA" sz="3200" dirty="0" smtClean="0"/>
              <a:t>;</a:t>
            </a:r>
            <a:r>
              <a:rPr lang="uk-UA" sz="2800" dirty="0" smtClean="0"/>
              <a:t>       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600" b="0" dirty="0" smtClean="0"/>
              <a:t/>
            </a:r>
            <a:br>
              <a:rPr lang="ru-RU" sz="3600" b="0" dirty="0" smtClean="0"/>
            </a:br>
            <a:endParaRPr lang="ru-RU" sz="3600" b="0" dirty="0"/>
          </a:p>
        </p:txBody>
      </p:sp>
      <p:sp>
        <p:nvSpPr>
          <p:cNvPr id="1024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411662"/>
          </a:xfrm>
        </p:spPr>
        <p:txBody>
          <a:bodyPr/>
          <a:lstStyle/>
          <a:p>
            <a:pPr lvl="0"/>
            <a:r>
              <a:rPr lang="uk-UA" sz="3600" dirty="0" smtClean="0"/>
              <a:t>Створити умови для  </a:t>
            </a:r>
            <a:r>
              <a:rPr lang="uk-UA" sz="3600" i="1" dirty="0" smtClean="0"/>
              <a:t>з</a:t>
            </a:r>
            <a:r>
              <a:rPr lang="uk-UA" sz="3600" dirty="0" smtClean="0"/>
              <a:t>береження та зміцнення здоров’я дошкільників, формувати активну позицію дитини щодо власного життя та власної безпеки.</a:t>
            </a:r>
            <a:endParaRPr lang="ru-RU" sz="3600" dirty="0" smtClean="0"/>
          </a:p>
          <a:p>
            <a:r>
              <a:rPr lang="uk-UA" sz="3600" dirty="0" smtClean="0"/>
              <a:t> Оновити </a:t>
            </a:r>
            <a:r>
              <a:rPr lang="uk-UA" sz="3600" dirty="0"/>
              <a:t>зміст освітнього процесу на основі якісного впровадження оновленого стандарту дошкільної освіти – Базового компоненту</a:t>
            </a:r>
            <a:r>
              <a:rPr lang="uk-UA" sz="3200" dirty="0"/>
              <a:t>.</a:t>
            </a:r>
            <a:endParaRPr lang="ru-RU" sz="3200" dirty="0"/>
          </a:p>
          <a:p>
            <a:pPr lvl="0"/>
            <a:endParaRPr lang="ru-RU" sz="3600" dirty="0" smtClean="0"/>
          </a:p>
          <a:p>
            <a:pPr lvl="0"/>
            <a:endParaRPr lang="uk-UA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 smtClean="0"/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00041"/>
            <a:ext cx="7543800" cy="1000133"/>
          </a:xfrm>
        </p:spPr>
        <p:txBody>
          <a:bodyPr/>
          <a:lstStyle/>
          <a:p>
            <a:pPr algn="ctr"/>
            <a:r>
              <a:rPr lang="ru-RU" sz="2800" i="1" dirty="0" err="1" smtClean="0"/>
              <a:t>Аналіз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виконання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річного</a:t>
            </a:r>
            <a:r>
              <a:rPr lang="ru-RU" sz="2800" i="1" dirty="0" smtClean="0"/>
              <a:t> плану </a:t>
            </a:r>
            <a:r>
              <a:rPr lang="ru-RU" sz="2800" i="1" dirty="0" err="1" smtClean="0"/>
              <a:t>роботи</a:t>
            </a:r>
            <a:r>
              <a:rPr lang="ru-RU" sz="2800" i="1" dirty="0" smtClean="0"/>
              <a:t> ДНЗ №7 у 2021-2022 н.р.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4" y="1071547"/>
          <a:ext cx="8472516" cy="5587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6"/>
                <a:gridCol w="2038356"/>
                <a:gridCol w="1412086"/>
                <a:gridCol w="1412086"/>
                <a:gridCol w="1412086"/>
                <a:gridCol w="1412086"/>
              </a:tblGrid>
              <a:tr h="1329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uk-UA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з\п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Розділ річного плану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Кількість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запланованих заходів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Виконано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Виконано частково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виконано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0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Методична робота з кадрами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100 %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94,2%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5,8 %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7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Робота методичного кабінету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100 %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3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Вивчення стану освітнього процесу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100 %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0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Організаційно-педагогічна робота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0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29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Адміністративно-господарська робота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8107149</TotalTime>
  <Words>375</Words>
  <Application>Microsoft Office PowerPoint</Application>
  <PresentationFormat>Экран (4:3)</PresentationFormat>
  <Paragraphs>126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Сеть</vt:lpstr>
      <vt:lpstr>Worksheet</vt:lpstr>
      <vt:lpstr>Диаграмма</vt:lpstr>
      <vt:lpstr>                  Заклад дошкільної освіти №7         “ЗОЛОТИЙ КЛЮЧИК”</vt:lpstr>
      <vt:lpstr>            Вікові групи</vt:lpstr>
      <vt:lpstr>ВСЬОГО 21 ПЕДАГОГІВ</vt:lpstr>
      <vt:lpstr>   ОСВІТНІЙ РІВЕНЬ ПЕДАГОГІВ</vt:lpstr>
      <vt:lpstr>ЯКІСНИЙ СКЛАД  ПЕДАГОГІВ ДНЗ</vt:lpstr>
      <vt:lpstr>ЗА СТАЖЕМ РОБОТИ ПЕДАГОГИ</vt:lpstr>
      <vt:lpstr>ПРІОРІТЕТНІ НАПРЯМКИ ДІЯЛЬНОСТІ У 2021-2022 н.р.</vt:lpstr>
      <vt:lpstr> </vt:lpstr>
      <vt:lpstr>Аналіз виконання річного плану роботи ДНЗ №7 у 2021-2022 н.р. </vt:lpstr>
      <vt:lpstr>ФІЗКУЛЬТУРНО- ОЗДОРОВЧА РОБОТИ</vt:lpstr>
      <vt:lpstr>Презентация PowerPoint</vt:lpstr>
      <vt:lpstr>  НАСТУПНІСТЬ ЗДО ТАШКОЛИ</vt:lpstr>
      <vt:lpstr>Результати готовності до шкільного навчання</vt:lpstr>
      <vt:lpstr>Рівень психологічної готовності дітей до навчання у школі</vt:lpstr>
      <vt:lpstr>Робота логопедичних груп</vt:lpstr>
      <vt:lpstr>Презентация PowerPoint</vt:lpstr>
      <vt:lpstr>Досягнення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Профессионал</cp:lastModifiedBy>
  <cp:revision>158</cp:revision>
  <dcterms:created xsi:type="dcterms:W3CDTF">2009-06-04T07:13:16Z</dcterms:created>
  <dcterms:modified xsi:type="dcterms:W3CDTF">2022-11-14T06:48:17Z</dcterms:modified>
</cp:coreProperties>
</file>