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1" r:id="rId10"/>
    <p:sldId id="291" r:id="rId11"/>
    <p:sldId id="292" r:id="rId12"/>
    <p:sldId id="272" r:id="rId13"/>
    <p:sldId id="273" r:id="rId14"/>
    <p:sldId id="274" r:id="rId15"/>
    <p:sldId id="290" r:id="rId16"/>
    <p:sldId id="279" r:id="rId17"/>
    <p:sldId id="297" r:id="rId18"/>
    <p:sldId id="293" r:id="rId19"/>
    <p:sldId id="302" r:id="rId20"/>
    <p:sldId id="326" r:id="rId21"/>
    <p:sldId id="305" r:id="rId22"/>
    <p:sldId id="308" r:id="rId23"/>
    <p:sldId id="329" r:id="rId24"/>
    <p:sldId id="322" r:id="rId25"/>
    <p:sldId id="32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2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40453074433708E-2"/>
          <c:y val="2.2005287998987082E-2"/>
          <c:w val="0.57769061567399005"/>
          <c:h val="0.99234801448568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explosion val="6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invertIfNegative val="0"/>
            <c:bubble3D val="0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invertIfNegative val="0"/>
            <c:bubble3D val="0"/>
            <c:spPr>
              <a:solidFill>
                <a:srgbClr val="99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6"/>
            <c:invertIfNegative val="0"/>
            <c:bubble3D val="0"/>
            <c:spPr>
              <a:solidFill>
                <a:srgbClr val="660066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/>
                      <a:t>21%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781223083548691E-2"/>
                  <c:y val="6.6006600660066138E-3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32%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359173126614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11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uk-UA"/>
                      <a:t>11%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uk-UA"/>
                      <a:t>25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lang="uk-UA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5"/>
                <c:pt idx="0">
                  <c:v>вища кат.</c:v>
                </c:pt>
                <c:pt idx="1">
                  <c:v>перша кат.</c:v>
                </c:pt>
                <c:pt idx="2">
                  <c:v>друга кат.</c:v>
                </c:pt>
                <c:pt idx="3">
                  <c:v>спеціаліст</c:v>
                </c:pt>
                <c:pt idx="4">
                  <c:v>11 т.р.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</c:v>
                </c:pt>
                <c:pt idx="1">
                  <c:v>32</c:v>
                </c:pt>
                <c:pt idx="2">
                  <c:v>11</c:v>
                </c:pt>
                <c:pt idx="3">
                  <c:v>11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4519680"/>
        <c:axId val="173861120"/>
      </c:barChart>
      <c:valAx>
        <c:axId val="173861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184519680"/>
        <c:crosses val="autoZero"/>
        <c:crossBetween val="between"/>
      </c:valAx>
      <c:catAx>
        <c:axId val="184519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uk-UA" sz="1400" b="1"/>
            </a:pPr>
            <a:endParaRPr lang="ru-RU"/>
          </a:p>
        </c:txPr>
        <c:crossAx val="173861120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69110809571133691"/>
          <c:y val="8.3979786280775003E-4"/>
          <c:w val="0.273809572253083"/>
          <c:h val="0.99916010498687657"/>
        </c:manualLayout>
      </c:layout>
      <c:overlay val="0"/>
      <c:txPr>
        <a:bodyPr/>
        <a:lstStyle/>
        <a:p>
          <a:pPr>
            <a:defRPr lang="uk-UA" sz="1400" b="1" baseline="0">
              <a:latin typeface="+mn-lt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DA9390-FD9F-47FB-A028-46B039F07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068DB-447D-4121-B670-B076DEE55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3026F-873F-4A1F-8787-D644E4D4D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C33B8-4D7E-4F1B-9BB1-B2C3F757D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0970-DB36-4002-A455-B30BA36C0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16A8E-A77A-4C5A-AF50-4CCC7462B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3C5E-88D4-48F3-85B5-D02C69684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4E569-17E0-4395-A7D5-B1EFFBB27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9A1A4-ED1E-45D0-A996-2D25CEA16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23E08-DA0B-4A9F-8A09-1106660D7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D7253-7F00-44D8-932E-2A7687BC3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5E2421-0BF5-417A-B707-C85BCA180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Дошкільний навчальний заклад №7</a:t>
            </a:r>
            <a:b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        “ЗОЛОТИЙ КЛЮЧИК”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1" descr="C:\Documents and Settings\Admin\Рабочий стол\До звіту 2018р\IMG_3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4265"/>
          <a:stretch>
            <a:fillRect/>
          </a:stretch>
        </p:blipFill>
        <p:spPr bwMode="auto">
          <a:xfrm>
            <a:off x="1357290" y="1962085"/>
            <a:ext cx="5987697" cy="3850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8146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«Посади дерево – подаруй радість»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IMG_20181109_115531-768x57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81499" y="3286125"/>
            <a:ext cx="4762501" cy="3571876"/>
          </a:xfrm>
        </p:spPr>
      </p:pic>
      <p:pic>
        <p:nvPicPr>
          <p:cNvPr id="5" name="Содержимое 4" descr="IMG_3910-768x57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142984"/>
            <a:ext cx="4991108" cy="374333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6403385_349300258968459_5027490284913557504_n-768x57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3036091"/>
            <a:ext cx="4714908" cy="3536181"/>
          </a:xfrm>
        </p:spPr>
      </p:pic>
      <p:pic>
        <p:nvPicPr>
          <p:cNvPr id="6" name="Содержимое 5" descr="61548792_411262969466845_8529328093737779200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57633" y="214290"/>
            <a:ext cx="4762533" cy="35719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23898"/>
          </a:xfrm>
        </p:spPr>
        <p:txBody>
          <a:bodyPr/>
          <a:lstStyle/>
          <a:p>
            <a:r>
              <a:rPr lang="uk-UA" sz="3600" b="1" dirty="0" err="1" smtClean="0">
                <a:solidFill>
                  <a:schemeClr val="tx2">
                    <a:lumMod val="50000"/>
                  </a:schemeClr>
                </a:solidFill>
              </a:rPr>
              <a:t>“Новорічний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600" b="1" dirty="0" err="1" smtClean="0">
                <a:solidFill>
                  <a:schemeClr val="tx2">
                    <a:lumMod val="50000"/>
                  </a:schemeClr>
                </a:solidFill>
              </a:rPr>
              <a:t>чобіток”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49213217_596655417448383_2286618409179283456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7290" y="1357298"/>
            <a:ext cx="6205554" cy="465416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“Весну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зустрічаємо, жайворонків </a:t>
            </a:r>
            <a:r>
              <a:rPr lang="uk-UA" sz="3200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випікаємо”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Содержимое 5" descr="52590296_624732404640684_3946126904007852032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3232546"/>
            <a:ext cx="4491042" cy="3368282"/>
          </a:xfrm>
        </p:spPr>
      </p:pic>
      <p:pic>
        <p:nvPicPr>
          <p:cNvPr id="5" name="Содержимое 4" descr="52782409_624732397974018_2264275272045953024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1643050"/>
            <a:ext cx="4429156" cy="332186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584"/>
          </a:xfrm>
        </p:spPr>
        <p:txBody>
          <a:bodyPr/>
          <a:lstStyle/>
          <a:p>
            <a:r>
              <a:rPr lang="uk-UA" sz="3600" b="1" dirty="0" err="1" smtClean="0">
                <a:solidFill>
                  <a:schemeClr val="tx2">
                    <a:lumMod val="50000"/>
                  </a:schemeClr>
                </a:solidFill>
              </a:rPr>
              <a:t>“Розмалюю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600" b="1" dirty="0" err="1" smtClean="0">
                <a:solidFill>
                  <a:schemeClr val="tx2">
                    <a:lumMod val="50000"/>
                  </a:schemeClr>
                </a:solidFill>
              </a:rPr>
              <a:t>писанку”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58581892_659758437804747_250950345637756928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475" y="1285860"/>
            <a:ext cx="6992437" cy="524432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1022"/>
          </a:xfrm>
        </p:spPr>
        <p:txBody>
          <a:bodyPr/>
          <a:lstStyle/>
          <a:p>
            <a:r>
              <a:rPr lang="uk-UA" sz="3600" b="1" dirty="0" err="1" smtClean="0">
                <a:solidFill>
                  <a:schemeClr val="tx2">
                    <a:lumMod val="50000"/>
                  </a:schemeClr>
                </a:solidFill>
              </a:rPr>
              <a:t>“Квітник</a:t>
            </a: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uk-UA" sz="3600" b="1" dirty="0" err="1" smtClean="0">
                <a:solidFill>
                  <a:schemeClr val="tx2">
                    <a:lumMod val="50000"/>
                  </a:schemeClr>
                </a:solidFill>
              </a:rPr>
              <a:t>підвіконні”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IMG_41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3848100" cy="2886075"/>
          </a:xfrm>
        </p:spPr>
      </p:pic>
      <p:pic>
        <p:nvPicPr>
          <p:cNvPr id="28674" name="Picture 2" descr="C:\Documents and Settings\Admin\Рабочий стол\Звіт 18-19\Фото\IMG_4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42984"/>
            <a:ext cx="3990043" cy="2992397"/>
          </a:xfrm>
          <a:prstGeom prst="rect">
            <a:avLst/>
          </a:prstGeom>
          <a:noFill/>
        </p:spPr>
      </p:pic>
      <p:pic>
        <p:nvPicPr>
          <p:cNvPr id="8" name="Содержимое 7" descr="61441361_303426147203675_2717444766164844544_n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15000"/>
          <a:stretch>
            <a:fillRect/>
          </a:stretch>
        </p:blipFill>
        <p:spPr>
          <a:xfrm>
            <a:off x="2714612" y="3619499"/>
            <a:ext cx="2857504" cy="323850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4568899_557130421400883_2260379650809135104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4429156" cy="3321867"/>
          </a:xfrm>
        </p:spPr>
      </p:pic>
      <p:pic>
        <p:nvPicPr>
          <p:cNvPr id="9" name="Содержимое 8" descr="47151174_577727679341157_4786339093992701952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2" y="3088702"/>
            <a:ext cx="4776794" cy="358757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4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962724"/>
            <a:ext cx="7250712" cy="475385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</a:rPr>
              <a:t>Аналіз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</a:rPr>
              <a:t>виконання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</a:rPr>
              <a:t>річного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 плану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</a:rPr>
              <a:t>роботи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 ДНЗ №7 у 2020-2021н.р.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52482"/>
              </p:ext>
            </p:extLst>
          </p:nvPr>
        </p:nvGraphicFramePr>
        <p:xfrm>
          <a:off x="642910" y="1571612"/>
          <a:ext cx="7848600" cy="4101084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28628"/>
                <a:gridCol w="2187572"/>
                <a:gridCol w="1308100"/>
                <a:gridCol w="1308100"/>
                <a:gridCol w="1308100"/>
                <a:gridCol w="13081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з\п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Розділ річного плану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запланованих заходів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Виконано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Виконано частково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виконано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Методична робота з кадрами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99%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4 %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Робота методичного кабінету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000" algn="ctr"/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Вивчення стану освітнього процесу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Організаційно-педагогічна робота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0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Адміністративно-господарська робота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23898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ФІЗКУЛЬТУРНО- ОЗДОРОВЧА РОБОТИ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61270143_305021730418978_772456375061053440_n.jpg"/>
          <p:cNvPicPr>
            <a:picLocks noGrp="1" noChangeAspect="1"/>
          </p:cNvPicPr>
          <p:nvPr>
            <p:ph idx="1"/>
          </p:nvPr>
        </p:nvPicPr>
        <p:blipFill>
          <a:blip r:embed="rId2"/>
          <a:srcRect l="5733" t="16290" r="2539"/>
          <a:stretch>
            <a:fillRect/>
          </a:stretch>
        </p:blipFill>
        <p:spPr>
          <a:xfrm>
            <a:off x="1000100" y="1428736"/>
            <a:ext cx="6863156" cy="46974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</a:rPr>
              <a:t>Вікові групи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1"/>
            <a:ext cx="8172480" cy="3948130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У 2020-2021 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н.р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. р в закладі функціонувало 8 вікових груп, виховувалося  дітей з 2 до 6 років.  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2 групи – І молодшого дошкільного віку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2 – ІІ молодші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2 – середні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2 – старші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1571695_1261966430638406_3419238943407734784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3136084"/>
            <a:ext cx="4714908" cy="3536181"/>
          </a:xfrm>
        </p:spPr>
      </p:pic>
      <p:pic>
        <p:nvPicPr>
          <p:cNvPr id="6" name="Содержимое 5" descr="42858293_546926202421305_2154389628994453504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10073" y="214290"/>
            <a:ext cx="4381531" cy="328614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28594" y="571481"/>
          <a:ext cx="8286810" cy="189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62"/>
                <a:gridCol w="1657362"/>
                <a:gridCol w="1657362"/>
                <a:gridCol w="1657362"/>
                <a:gridCol w="1657362"/>
              </a:tblGrid>
              <a:tr h="665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Всього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дітей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І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Основна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фізкультурна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група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ІІ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Основна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фізкультурна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група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ІІ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підготовча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фізкультурна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група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Спеціальна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indent="114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фізкультурна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група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b="1" dirty="0" smtClean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191</a:t>
                      </a:r>
                      <a:endParaRPr lang="ru-RU" sz="16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16</a:t>
                      </a:r>
                      <a:r>
                        <a:rPr lang="uk-UA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ru-RU" sz="16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b="1" dirty="0" smtClean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</a:t>
                      </a:r>
                      <a:endParaRPr lang="ru-RU" sz="16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b="1" dirty="0" smtClean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19</a:t>
                      </a:r>
                      <a:endParaRPr lang="ru-RU" sz="16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ru-RU" sz="16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98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G:\Фото до звіту\Фото самоаналіз\Медсестра\DSC016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2571744"/>
            <a:ext cx="5848364" cy="394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642942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ОРГАНІЗАЦІЯ ХАРЧУВАННЯ</a:t>
            </a:r>
            <a:r>
              <a:rPr lang="uk-UA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6" descr="IMG_30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071546"/>
            <a:ext cx="6029340" cy="452281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IMG_00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4356"/>
            <a:ext cx="6362006" cy="4773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</a:rPr>
              <a:t>Досягнення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Якісний рівень розвивального простору в групах</a:t>
            </a:r>
          </a:p>
          <a:p>
            <a:pPr eaLnBrk="1" hangingPunct="1"/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Триває робота над облаштуванням території ДНЗ та групових майданчиків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mtClean="0"/>
              <a:t>Сайт  ДНЗ №7 </a:t>
            </a:r>
            <a:br>
              <a:rPr lang="uk-UA" smtClean="0"/>
            </a:br>
            <a:r>
              <a:rPr lang="uk-UA" smtClean="0"/>
              <a:t>“ЗОЛОТИЙ КЛЮЧИК”</a:t>
            </a:r>
            <a:endParaRPr lang="ru-RU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b="1" u="sng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uk-UA" sz="3500" b="1" u="sng" dirty="0" smtClean="0"/>
              <a:t>Наша адреса:</a:t>
            </a:r>
          </a:p>
          <a:p>
            <a:pPr algn="ctr">
              <a:buNone/>
            </a:pPr>
            <a:r>
              <a:rPr lang="en-US" sz="3200" b="1" u="sng" dirty="0" smtClean="0"/>
              <a:t>http://dnz7.xn----7sbf6bgsdfd9q.</a:t>
            </a:r>
            <a:r>
              <a:rPr lang="ru-RU" sz="3200" b="1" u="sng" dirty="0" err="1" smtClean="0"/>
              <a:t>укр</a:t>
            </a:r>
            <a:endParaRPr lang="en-US" sz="3200" b="1" u="sng" dirty="0" smtClean="0"/>
          </a:p>
          <a:p>
            <a:pPr algn="ctr" eaLnBrk="1" hangingPunct="1">
              <a:buFont typeface="Wingdings" pitchFamily="2" charset="2"/>
              <a:buNone/>
            </a:pPr>
            <a:endParaRPr lang="uk-UA" sz="3200" b="1" u="sng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uk-UA" sz="3500" b="1" u="sng" dirty="0" smtClean="0"/>
              <a:t>Запрошуємо всіх!</a:t>
            </a:r>
            <a:endParaRPr lang="ru-RU" sz="3500" b="1" u="sng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ВСЬОГО 19 ПЕДАГОГІВ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З НИХ:</a:t>
            </a:r>
          </a:p>
          <a:p>
            <a:pPr>
              <a:lnSpc>
                <a:spcPct val="90000"/>
              </a:lnSpc>
              <a:buNone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-  1 - ЗАВІДУВАЧ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1- ВИХОВАТЕЛЬ-МЕТОДИСТ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1- ПРАКТИЧНИЙ ПСИХОЛОГ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2 - ВЧИТЕЛЯ-ЛОГОПЕДА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2 -МУЗИЧНИХ КЕРІВНИКИ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12 - ВИХОВАТЕЛІВ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khive" pitchFamily="34" charset="0"/>
              </a:rPr>
              <a:t>ОСВІТНІЙ РІВЕНЬ ПЕДАГОГІВ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026" name="Object 1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548124"/>
              </p:ext>
            </p:extLst>
          </p:nvPr>
        </p:nvGraphicFramePr>
        <p:xfrm>
          <a:off x="1271588" y="1987550"/>
          <a:ext cx="6677025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Лист" r:id="rId4" imgW="7398985" imgH="4579581" progId="Excel.Sheet.8">
                  <p:embed/>
                </p:oleObj>
              </mc:Choice>
              <mc:Fallback>
                <p:oleObj name="Лист" r:id="rId4" imgW="7398985" imgH="4579581" progId="Excel.Sheet.8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1987550"/>
                        <a:ext cx="6677025" cy="413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2143116"/>
          <a:ext cx="7848600" cy="3482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ПРІОРІТЕТНІ НАПРЯМКИ ДІЯЛЬНОСТІ У 2020-2021 </a:t>
            </a:r>
            <a:r>
              <a:rPr lang="uk-UA" sz="3600" b="1" dirty="0" err="1" smtClean="0">
                <a:solidFill>
                  <a:schemeClr val="tx2">
                    <a:lumMod val="50000"/>
                  </a:schemeClr>
                </a:solidFill>
              </a:rPr>
              <a:t>н.р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81200"/>
            <a:ext cx="8072494" cy="41449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uk-UA" sz="2400" dirty="0" smtClean="0">
                <a:solidFill>
                  <a:schemeClr val="tx1"/>
                </a:solidFill>
              </a:rPr>
              <a:t>Продовжити </a:t>
            </a:r>
            <a:r>
              <a:rPr lang="uk-UA" sz="2400" dirty="0">
                <a:solidFill>
                  <a:schemeClr val="tx1"/>
                </a:solidFill>
              </a:rPr>
              <a:t>роботу з організації якісно нового рівня </a:t>
            </a:r>
            <a:r>
              <a:rPr lang="uk-UA" sz="2400" dirty="0" smtClean="0">
                <a:solidFill>
                  <a:schemeClr val="tx1"/>
                </a:solidFill>
              </a:rPr>
              <a:t> взаємовідносин  </a:t>
            </a:r>
            <a:r>
              <a:rPr lang="uk-UA" sz="2400" dirty="0">
                <a:solidFill>
                  <a:schemeClr val="tx1"/>
                </a:solidFill>
              </a:rPr>
              <a:t>між учасниками освітнього процесу на основі педагогіки партнерства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2.</a:t>
            </a:r>
            <a:r>
              <a:rPr lang="uk-UA" sz="2400" dirty="0"/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Продовжити </a:t>
            </a:r>
            <a:r>
              <a:rPr lang="uk-UA" sz="2400" dirty="0">
                <a:solidFill>
                  <a:schemeClr val="tx1"/>
                </a:solidFill>
              </a:rPr>
              <a:t>впроваджувати в освітній процес освітню програму «Впевнений старт», з метою формування у дошкільників  психологічної зрілості, життєвих </a:t>
            </a:r>
            <a:r>
              <a:rPr lang="uk-UA" sz="2400" dirty="0" err="1">
                <a:solidFill>
                  <a:schemeClr val="tx1"/>
                </a:solidFill>
              </a:rPr>
              <a:t>компетентностей</a:t>
            </a:r>
            <a:r>
              <a:rPr lang="uk-UA" sz="2400" dirty="0">
                <a:solidFill>
                  <a:schemeClr val="tx1"/>
                </a:solidFill>
              </a:rPr>
              <a:t> і готовності до навчання  в Новій українській школі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857364"/>
            <a:ext cx="7848600" cy="4268799"/>
          </a:xfrm>
        </p:spPr>
        <p:txBody>
          <a:bodyPr/>
          <a:lstStyle/>
          <a:p>
            <a:pPr>
              <a:buNone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uk-UA" sz="2400" dirty="0" smtClean="0">
                <a:solidFill>
                  <a:schemeClr val="tx1"/>
                </a:solidFill>
              </a:rPr>
              <a:t>Продовжувати роботу з налагодження тісної взаємодії з родинами  вихованців  щодо надання якісної дошкільної освіти</a:t>
            </a:r>
            <a:r>
              <a:rPr lang="en-US" sz="2400" dirty="0" smtClean="0">
                <a:solidFill>
                  <a:schemeClr val="tx1"/>
                </a:solidFill>
              </a:rPr>
              <a:t> </a:t>
            </a:r>
            <a:r>
              <a:rPr lang="uk-UA" sz="2400" dirty="0" smtClean="0">
                <a:solidFill>
                  <a:schemeClr val="tx1"/>
                </a:solidFill>
              </a:rPr>
              <a:t> завдяки розширенню форм та видів співпраці з ними.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uk-UA" sz="2400" b="1" dirty="0" smtClean="0">
                <a:solidFill>
                  <a:schemeClr val="tx1"/>
                </a:solidFill>
              </a:rPr>
              <a:t>.</a:t>
            </a:r>
            <a:r>
              <a:rPr lang="uk-UA" sz="2400" b="1" i="1" dirty="0" smtClean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Р</a:t>
            </a:r>
            <a:r>
              <a:rPr lang="uk-UA" sz="2400" dirty="0" smtClean="0">
                <a:solidFill>
                  <a:schemeClr val="tx1"/>
                </a:solidFill>
              </a:rPr>
              <a:t>озпочати </a:t>
            </a:r>
            <a:r>
              <a:rPr lang="uk-UA" sz="2400" dirty="0">
                <a:solidFill>
                  <a:schemeClr val="tx1"/>
                </a:solidFill>
              </a:rPr>
              <a:t>роботу з формування у дітей дошкільного віку  логіко-математичних компетенції шляхом упровадження інноваційних методик і технологій.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Програмове забезпечення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6" descr="P61117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214554"/>
            <a:ext cx="2772295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rogr_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86116" y="2214554"/>
            <a:ext cx="2648173" cy="353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image (13).jpg"/>
          <p:cNvPicPr>
            <a:picLocks noChangeAspect="1"/>
          </p:cNvPicPr>
          <p:nvPr/>
        </p:nvPicPr>
        <p:blipFill>
          <a:blip r:embed="rId4"/>
          <a:srcRect l="51328" t="3638" r="3263" b="6629"/>
          <a:stretch>
            <a:fillRect/>
          </a:stretch>
        </p:blipFill>
        <p:spPr bwMode="auto">
          <a:xfrm>
            <a:off x="6122398" y="2214554"/>
            <a:ext cx="24597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“Дари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осені”</a:t>
            </a:r>
            <a:b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3-1-768x57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4405343" cy="3304008"/>
          </a:xfrm>
        </p:spPr>
      </p:pic>
      <p:pic>
        <p:nvPicPr>
          <p:cNvPr id="6" name="Содержимое 5" descr="IMG_20181003_153227-300x22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3268264"/>
            <a:ext cx="4500574" cy="337543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F10069046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TF10069046</Template>
  <TotalTime>484</TotalTime>
  <Words>352</Words>
  <Application>Microsoft Office PowerPoint</Application>
  <PresentationFormat>Экран (4:3)</PresentationFormat>
  <Paragraphs>128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TF10069046</vt:lpstr>
      <vt:lpstr>Лист</vt:lpstr>
      <vt:lpstr>Дошкільний навчальний заклад №7         “ЗОЛОТИЙ КЛЮЧИК”</vt:lpstr>
      <vt:lpstr>Вікові групи</vt:lpstr>
      <vt:lpstr>ВСЬОГО 19 ПЕДАГОГІВ</vt:lpstr>
      <vt:lpstr>ОСВІТНІЙ РІВЕНЬ ПЕДАГОГІВ</vt:lpstr>
      <vt:lpstr>Презентация PowerPoint</vt:lpstr>
      <vt:lpstr>ПРІОРІТЕТНІ НАПРЯМКИ ДІЯЛЬНОСТІ У 2020-2021 н.р</vt:lpstr>
      <vt:lpstr>Презентация PowerPoint</vt:lpstr>
      <vt:lpstr>Програмове забезпечення</vt:lpstr>
      <vt:lpstr> “Дари осені” </vt:lpstr>
      <vt:lpstr>«Посади дерево – подаруй радість» </vt:lpstr>
      <vt:lpstr>Презентация PowerPoint</vt:lpstr>
      <vt:lpstr>“Новорічний чобіток”</vt:lpstr>
      <vt:lpstr>“Весну зустрічаємо, жайворонків випікаємо”</vt:lpstr>
      <vt:lpstr>“Розмалюю писанку”</vt:lpstr>
      <vt:lpstr>“Квітник на підвіконні”</vt:lpstr>
      <vt:lpstr>Презентация PowerPoint</vt:lpstr>
      <vt:lpstr>Презентация PowerPoint</vt:lpstr>
      <vt:lpstr>Аналіз виконання річного плану роботи ДНЗ №7 у 2020-2021н.р. </vt:lpstr>
      <vt:lpstr>ФІЗКУЛЬТУРНО- ОЗДОРОВЧА РОБОТИ</vt:lpstr>
      <vt:lpstr>Презентация PowerPoint</vt:lpstr>
      <vt:lpstr>Презентация PowerPoint</vt:lpstr>
      <vt:lpstr>ОРГАНІЗАЦІЯ ХАРЧУВАННЯ. </vt:lpstr>
      <vt:lpstr>Презентация PowerPoint</vt:lpstr>
      <vt:lpstr>Досягнення</vt:lpstr>
      <vt:lpstr>Сайт  ДНЗ №7  “ЗОЛОТИЙ КЛЮЧИК”</vt:lpstr>
    </vt:vector>
  </TitlesOfParts>
  <Manager/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cp:keywords/>
  <dc:description/>
  <cp:lastModifiedBy>Пользователь</cp:lastModifiedBy>
  <cp:revision>46</cp:revision>
  <dcterms:created xsi:type="dcterms:W3CDTF">2019-05-29T05:44:00Z</dcterms:created>
  <dcterms:modified xsi:type="dcterms:W3CDTF">2022-11-14T07:36:14Z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